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sldIdLst>
    <p:sldId id="256" r:id="rId2"/>
    <p:sldId id="257" r:id="rId3"/>
    <p:sldId id="258" r:id="rId4"/>
    <p:sldId id="259" r:id="rId5"/>
    <p:sldId id="260" r:id="rId6"/>
    <p:sldId id="265" r:id="rId7"/>
    <p:sldId id="261" r:id="rId8"/>
    <p:sldId id="262" r:id="rId9"/>
    <p:sldId id="263" r:id="rId10"/>
    <p:sldId id="264"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1" d="100"/>
          <a:sy n="51" d="100"/>
        </p:scale>
        <p:origin x="-108" y="-42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14" name="Заголовок 13"/>
          <p:cNvSpPr>
            <a:spLocks noGrp="1"/>
          </p:cNvSpPr>
          <p:nvPr>
            <p:ph type="ctrTitle"/>
          </p:nvPr>
        </p:nvSpPr>
        <p:spPr>
          <a:xfrm>
            <a:off x="1432560" y="359898"/>
            <a:ext cx="7406640" cy="1472184"/>
          </a:xfrm>
        </p:spPr>
        <p:txBody>
          <a:bodyPr anchor="b"/>
          <a:lstStyle>
            <a:lvl1pPr algn="l">
              <a:defRPr/>
            </a:lvl1pPr>
            <a:extLst/>
          </a:lstStyle>
          <a:p>
            <a:r>
              <a:rPr kumimoji="0" lang="ru-RU" smtClean="0"/>
              <a:t>Образец заголовка</a:t>
            </a:r>
            <a:endParaRPr kumimoji="0" lang="en-US"/>
          </a:p>
        </p:txBody>
      </p:sp>
      <p:sp>
        <p:nvSpPr>
          <p:cNvPr id="22" name="Подзаголовок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7" name="Дата 6"/>
          <p:cNvSpPr>
            <a:spLocks noGrp="1"/>
          </p:cNvSpPr>
          <p:nvPr>
            <p:ph type="dt" sz="half" idx="10"/>
          </p:nvPr>
        </p:nvSpPr>
        <p:spPr/>
        <p:txBody>
          <a:bodyPr/>
          <a:lstStyle>
            <a:extLst/>
          </a:lstStyle>
          <a:p>
            <a:fld id="{1D8BD707-D9CF-40AE-B4C6-C98DA3205C09}" type="datetimeFigureOut">
              <a:rPr lang="en-US" smtClean="0"/>
              <a:pPr/>
              <a:t>5/25/2018</a:t>
            </a:fld>
            <a:endParaRPr lang="en-US"/>
          </a:p>
        </p:txBody>
      </p:sp>
      <p:sp>
        <p:nvSpPr>
          <p:cNvPr id="20" name="Нижний колонтитул 19"/>
          <p:cNvSpPr>
            <a:spLocks noGrp="1"/>
          </p:cNvSpPr>
          <p:nvPr>
            <p:ph type="ftr" sz="quarter" idx="11"/>
          </p:nvPr>
        </p:nvSpPr>
        <p:spPr/>
        <p:txBody>
          <a:bodyPr/>
          <a:lstStyle>
            <a:extLst/>
          </a:lstStyle>
          <a:p>
            <a:endParaRPr lang="en-US"/>
          </a:p>
        </p:txBody>
      </p:sp>
      <p:sp>
        <p:nvSpPr>
          <p:cNvPr id="10" name="Номер слайда 9"/>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Овал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Овал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1D8BD707-D9CF-40AE-B4C6-C98DA3205C09}" type="datetimeFigureOut">
              <a:rPr lang="en-US" smtClean="0"/>
              <a:pPr/>
              <a:t>5/25/2018</a:t>
            </a:fld>
            <a:endParaRPr lang="en-US"/>
          </a:p>
        </p:txBody>
      </p:sp>
      <p:sp>
        <p:nvSpPr>
          <p:cNvPr id="5" name="Нижний колонтитул 4"/>
          <p:cNvSpPr>
            <a:spLocks noGrp="1"/>
          </p:cNvSpPr>
          <p:nvPr>
            <p:ph type="ftr" sz="quarter" idx="11"/>
          </p:nvPr>
        </p:nvSpPr>
        <p:spPr/>
        <p:txBody>
          <a:bodyPr/>
          <a:lstStyle>
            <a:extLst/>
          </a:lstStyle>
          <a:p>
            <a:endParaRPr lang="en-US"/>
          </a:p>
        </p:txBody>
      </p:sp>
      <p:sp>
        <p:nvSpPr>
          <p:cNvPr id="6" name="Номер слайда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274639"/>
            <a:ext cx="1828800" cy="5851525"/>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1143000" y="274640"/>
            <a:ext cx="55626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1D8BD707-D9CF-40AE-B4C6-C98DA3205C09}" type="datetimeFigureOut">
              <a:rPr lang="en-US" smtClean="0"/>
              <a:pPr/>
              <a:t>5/25/2018</a:t>
            </a:fld>
            <a:endParaRPr lang="en-US"/>
          </a:p>
        </p:txBody>
      </p:sp>
      <p:sp>
        <p:nvSpPr>
          <p:cNvPr id="5" name="Нижний колонтитул 4"/>
          <p:cNvSpPr>
            <a:spLocks noGrp="1"/>
          </p:cNvSpPr>
          <p:nvPr>
            <p:ph type="ftr" sz="quarter" idx="11"/>
          </p:nvPr>
        </p:nvSpPr>
        <p:spPr/>
        <p:txBody>
          <a:bodyPr/>
          <a:lstStyle>
            <a:extLst/>
          </a:lstStyle>
          <a:p>
            <a:endParaRPr lang="en-US"/>
          </a:p>
        </p:txBody>
      </p:sp>
      <p:sp>
        <p:nvSpPr>
          <p:cNvPr id="6" name="Номер слайда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1D8BD707-D9CF-40AE-B4C6-C98DA3205C09}" type="datetimeFigureOut">
              <a:rPr lang="en-US" smtClean="0"/>
              <a:pPr/>
              <a:t>5/25/2018</a:t>
            </a:fld>
            <a:endParaRPr lang="en-US"/>
          </a:p>
        </p:txBody>
      </p:sp>
      <p:sp>
        <p:nvSpPr>
          <p:cNvPr id="5" name="Нижний колонтитул 4"/>
          <p:cNvSpPr>
            <a:spLocks noGrp="1"/>
          </p:cNvSpPr>
          <p:nvPr>
            <p:ph type="ftr" sz="quarter" idx="11"/>
          </p:nvPr>
        </p:nvSpPr>
        <p:spPr/>
        <p:txBody>
          <a:bodyPr/>
          <a:lstStyle>
            <a:extLst/>
          </a:lstStyle>
          <a:p>
            <a:endParaRPr lang="en-US"/>
          </a:p>
        </p:txBody>
      </p:sp>
      <p:sp>
        <p:nvSpPr>
          <p:cNvPr id="6" name="Номер слайда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Прямоугольник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1D8BD707-D9CF-40AE-B4C6-C98DA3205C09}" type="datetimeFigureOut">
              <a:rPr lang="en-US" smtClean="0"/>
              <a:pPr/>
              <a:t>5/25/2018</a:t>
            </a:fld>
            <a:endParaRPr lang="en-US"/>
          </a:p>
        </p:txBody>
      </p:sp>
      <p:sp>
        <p:nvSpPr>
          <p:cNvPr id="5" name="Нижний колонтитул 4"/>
          <p:cNvSpPr>
            <a:spLocks noGrp="1"/>
          </p:cNvSpPr>
          <p:nvPr>
            <p:ph type="ftr" sz="quarter" idx="11"/>
          </p:nvPr>
        </p:nvSpPr>
        <p:spPr/>
        <p:txBody>
          <a:bodyPr/>
          <a:lstStyle>
            <a:extLst/>
          </a:lstStyle>
          <a:p>
            <a:endParaRPr lang="en-US"/>
          </a:p>
        </p:txBody>
      </p:sp>
      <p:sp>
        <p:nvSpPr>
          <p:cNvPr id="6" name="Номер слайда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10" name="Прямоугольник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Овал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Овал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1D8BD707-D9CF-40AE-B4C6-C98DA3205C09}" type="datetimeFigureOut">
              <a:rPr lang="en-US" smtClean="0"/>
              <a:pPr/>
              <a:t>5/25/2018</a:t>
            </a:fld>
            <a:endParaRPr lang="en-US"/>
          </a:p>
        </p:txBody>
      </p:sp>
      <p:sp>
        <p:nvSpPr>
          <p:cNvPr id="6" name="Нижний колонтитул 5"/>
          <p:cNvSpPr>
            <a:spLocks noGrp="1"/>
          </p:cNvSpPr>
          <p:nvPr>
            <p:ph type="ftr" sz="quarter" idx="11"/>
          </p:nvPr>
        </p:nvSpPr>
        <p:spPr/>
        <p:txBody>
          <a:bodyPr/>
          <a:lstStyle>
            <a:extLst/>
          </a:lstStyle>
          <a:p>
            <a:endParaRPr lang="en-US"/>
          </a:p>
        </p:txBody>
      </p:sp>
      <p:sp>
        <p:nvSpPr>
          <p:cNvPr id="7" name="Номер слайда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1D8BD707-D9CF-40AE-B4C6-C98DA3205C09}" type="datetimeFigureOut">
              <a:rPr lang="en-US" smtClean="0"/>
              <a:pPr/>
              <a:t>5/25/2018</a:t>
            </a:fld>
            <a:endParaRPr lang="en-US"/>
          </a:p>
        </p:txBody>
      </p:sp>
      <p:sp>
        <p:nvSpPr>
          <p:cNvPr id="8" name="Нижний колонтитул 7"/>
          <p:cNvSpPr>
            <a:spLocks noGrp="1"/>
          </p:cNvSpPr>
          <p:nvPr>
            <p:ph type="ftr" sz="quarter" idx="11"/>
          </p:nvPr>
        </p:nvSpPr>
        <p:spPr/>
        <p:txBody>
          <a:bodyPr/>
          <a:lstStyle>
            <a:extLst/>
          </a:lstStyle>
          <a:p>
            <a:endParaRPr lang="en-US"/>
          </a:p>
        </p:txBody>
      </p:sp>
      <p:sp>
        <p:nvSpPr>
          <p:cNvPr id="9" name="Номер слайда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nchor="ct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1D8BD707-D9CF-40AE-B4C6-C98DA3205C09}" type="datetimeFigureOut">
              <a:rPr lang="en-US" smtClean="0"/>
              <a:pPr/>
              <a:t>5/25/2018</a:t>
            </a:fld>
            <a:endParaRPr lang="en-US"/>
          </a:p>
        </p:txBody>
      </p:sp>
      <p:sp>
        <p:nvSpPr>
          <p:cNvPr id="4" name="Нижний колонтитул 3"/>
          <p:cNvSpPr>
            <a:spLocks noGrp="1"/>
          </p:cNvSpPr>
          <p:nvPr>
            <p:ph type="ftr" sz="quarter" idx="11"/>
          </p:nvPr>
        </p:nvSpPr>
        <p:spPr/>
        <p:txBody>
          <a:bodyPr/>
          <a:lstStyle>
            <a:extLst/>
          </a:lstStyle>
          <a:p>
            <a:endParaRPr lang="en-US"/>
          </a:p>
        </p:txBody>
      </p:sp>
      <p:sp>
        <p:nvSpPr>
          <p:cNvPr id="5" name="Номер слайда 4"/>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Прямоугольник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Дата 1"/>
          <p:cNvSpPr>
            <a:spLocks noGrp="1"/>
          </p:cNvSpPr>
          <p:nvPr>
            <p:ph type="dt" sz="half" idx="10"/>
          </p:nvPr>
        </p:nvSpPr>
        <p:spPr/>
        <p:txBody>
          <a:bodyPr/>
          <a:lstStyle>
            <a:extLst/>
          </a:lstStyle>
          <a:p>
            <a:fld id="{1D8BD707-D9CF-40AE-B4C6-C98DA3205C09}" type="datetimeFigureOut">
              <a:rPr lang="en-US" smtClean="0"/>
              <a:pPr/>
              <a:t>5/25/2018</a:t>
            </a:fld>
            <a:endParaRPr lang="en-US"/>
          </a:p>
        </p:txBody>
      </p:sp>
      <p:sp>
        <p:nvSpPr>
          <p:cNvPr id="3" name="Нижний колонтитул 2"/>
          <p:cNvSpPr>
            <a:spLocks noGrp="1"/>
          </p:cNvSpPr>
          <p:nvPr>
            <p:ph type="ftr" sz="quarter" idx="11"/>
          </p:nvPr>
        </p:nvSpPr>
        <p:spPr/>
        <p:txBody>
          <a:bodyPr/>
          <a:lstStyle>
            <a:extLst/>
          </a:lstStyle>
          <a:p>
            <a:endParaRPr lang="en-US"/>
          </a:p>
        </p:txBody>
      </p:sp>
      <p:sp>
        <p:nvSpPr>
          <p:cNvPr id="4" name="Номер слайда 3"/>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6" name="Прямоугольник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1D8BD707-D9CF-40AE-B4C6-C98DA3205C09}" type="datetimeFigureOut">
              <a:rPr lang="en-US" smtClean="0"/>
              <a:pPr/>
              <a:t>5/25/2018</a:t>
            </a:fld>
            <a:endParaRPr lang="en-US"/>
          </a:p>
        </p:txBody>
      </p:sp>
      <p:sp>
        <p:nvSpPr>
          <p:cNvPr id="6" name="Нижний колонтитул 5"/>
          <p:cNvSpPr>
            <a:spLocks noGrp="1"/>
          </p:cNvSpPr>
          <p:nvPr>
            <p:ph type="ftr" sz="quarter" idx="11"/>
          </p:nvPr>
        </p:nvSpPr>
        <p:spPr/>
        <p:txBody>
          <a:bodyPr/>
          <a:lstStyle>
            <a:extLst/>
          </a:lstStyle>
          <a:p>
            <a:endParaRPr lang="en-US"/>
          </a:p>
        </p:txBody>
      </p:sp>
      <p:sp>
        <p:nvSpPr>
          <p:cNvPr id="7" name="Номер слайда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extLst/>
          </a:lstStyle>
          <a:p>
            <a:fld id="{1D8BD707-D9CF-40AE-B4C6-C98DA3205C09}" type="datetimeFigureOut">
              <a:rPr lang="en-US" smtClean="0"/>
              <a:pPr/>
              <a:t>5/25/2018</a:t>
            </a:fld>
            <a:endParaRPr lang="en-US"/>
          </a:p>
        </p:txBody>
      </p:sp>
      <p:sp>
        <p:nvSpPr>
          <p:cNvPr id="6" name="Нижний колонтитул 5"/>
          <p:cNvSpPr>
            <a:spLocks noGrp="1"/>
          </p:cNvSpPr>
          <p:nvPr>
            <p:ph type="ftr" sz="quarter" idx="11"/>
          </p:nvPr>
        </p:nvSpPr>
        <p:spPr/>
        <p:txBody>
          <a:bodyPr/>
          <a:lstStyle>
            <a:extLst/>
          </a:lstStyle>
          <a:p>
            <a:endParaRPr lang="en-US"/>
          </a:p>
        </p:txBody>
      </p:sp>
      <p:sp>
        <p:nvSpPr>
          <p:cNvPr id="7" name="Номер слайда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Прямоугольник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Рисунок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ru-RU" smtClean="0"/>
              <a:t>Вставка рисунка</a:t>
            </a:r>
            <a:endParaRPr kumimoji="0" lang="en-US" dirty="0"/>
          </a:p>
        </p:txBody>
      </p:sp>
      <p:sp>
        <p:nvSpPr>
          <p:cNvPr id="9" name="Блок-схема: процесс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Блок-схема: процесс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Текст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ирог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Овал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Кольцо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Прямоугольник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Заголовок 4"/>
          <p:cNvSpPr>
            <a:spLocks noGrp="1"/>
          </p:cNvSpPr>
          <p:nvPr>
            <p:ph type="title"/>
          </p:nvPr>
        </p:nvSpPr>
        <p:spPr>
          <a:xfrm>
            <a:off x="1435608" y="274638"/>
            <a:ext cx="7498080" cy="1143000"/>
          </a:xfrm>
          <a:prstGeom prst="rect">
            <a:avLst/>
          </a:prstGeom>
        </p:spPr>
        <p:txBody>
          <a:bodyPr anchor="ctr">
            <a:normAutofit/>
          </a:bodyPr>
          <a:lstStyle>
            <a:extLst/>
          </a:lstStyle>
          <a:p>
            <a:r>
              <a:rPr kumimoji="0" lang="ru-RU" smtClean="0"/>
              <a:t>Образец заголовка</a:t>
            </a:r>
            <a:endParaRPr kumimoji="0" lang="en-US"/>
          </a:p>
        </p:txBody>
      </p:sp>
      <p:sp>
        <p:nvSpPr>
          <p:cNvPr id="9" name="Текст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4" name="Дата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1D8BD707-D9CF-40AE-B4C6-C98DA3205C09}" type="datetimeFigureOut">
              <a:rPr lang="en-US" smtClean="0"/>
              <a:pPr/>
              <a:t>5/25/2018</a:t>
            </a:fld>
            <a:endParaRPr lang="en-US"/>
          </a:p>
        </p:txBody>
      </p:sp>
      <p:sp>
        <p:nvSpPr>
          <p:cNvPr id="10" name="Нижний колонтитул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Номер слайда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B6F15528-21DE-4FAA-801E-634DDDAF4B2B}" type="slidenum">
              <a:rPr lang="en-US" smtClean="0"/>
              <a:pPr/>
              <a:t>‹#›</a:t>
            </a:fld>
            <a:endParaRPr lang="en-US"/>
          </a:p>
        </p:txBody>
      </p:sp>
      <p:sp>
        <p:nvSpPr>
          <p:cNvPr id="15" name="Прямоугольник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1"/>
          <p:cNvSpPr>
            <a:spLocks noGrp="1"/>
          </p:cNvSpPr>
          <p:nvPr>
            <p:ph type="subTitle" idx="1"/>
          </p:nvPr>
        </p:nvSpPr>
        <p:spPr>
          <a:xfrm>
            <a:off x="1431925" y="304800"/>
            <a:ext cx="7407275" cy="6172200"/>
          </a:xfrm>
        </p:spPr>
        <p:txBody>
          <a:bodyPr/>
          <a:lstStyle/>
          <a:p>
            <a:pPr algn="ctr"/>
            <a:r>
              <a:rPr lang="en-US" sz="2000" b="1" dirty="0" smtClean="0">
                <a:latin typeface="Times New Roman" pitchFamily="18" charset="0"/>
                <a:cs typeface="Times New Roman" pitchFamily="18" charset="0"/>
              </a:rPr>
              <a:t>SERGII KARASOV</a:t>
            </a:r>
          </a:p>
          <a:p>
            <a:pPr algn="ctr"/>
            <a:r>
              <a:rPr lang="en-US" sz="2000" b="1" dirty="0" smtClean="0">
                <a:latin typeface="Times New Roman" pitchFamily="18" charset="0"/>
                <a:cs typeface="Times New Roman" pitchFamily="18" charset="0"/>
              </a:rPr>
              <a:t>INTERNATIONAL LAW </a:t>
            </a:r>
            <a:r>
              <a:rPr lang="en-US" sz="2000" b="1" dirty="0" err="1" smtClean="0">
                <a:latin typeface="Times New Roman" pitchFamily="18" charset="0"/>
                <a:cs typeface="Times New Roman" pitchFamily="18" charset="0"/>
              </a:rPr>
              <a:t>PROGRAMME</a:t>
            </a:r>
            <a:endParaRPr lang="en-US" sz="2000" b="1" dirty="0" smtClean="0">
              <a:latin typeface="Times New Roman" pitchFamily="18" charset="0"/>
              <a:cs typeface="Times New Roman" pitchFamily="18" charset="0"/>
            </a:endParaRPr>
          </a:p>
          <a:p>
            <a:pPr algn="ctr"/>
            <a:endParaRPr lang="en-US" sz="2000" b="1" dirty="0" smtClean="0">
              <a:latin typeface="Times New Roman" pitchFamily="18" charset="0"/>
              <a:cs typeface="Times New Roman" pitchFamily="18" charset="0"/>
            </a:endParaRPr>
          </a:p>
          <a:p>
            <a:pPr algn="ctr"/>
            <a:endParaRPr lang="en-US" sz="2000" b="1" dirty="0" smtClean="0">
              <a:latin typeface="Times New Roman" pitchFamily="18" charset="0"/>
              <a:cs typeface="Times New Roman" pitchFamily="18" charset="0"/>
            </a:endParaRPr>
          </a:p>
          <a:p>
            <a:pPr algn="ctr"/>
            <a:endParaRPr lang="en-US" sz="2000" b="1" dirty="0" smtClean="0">
              <a:latin typeface="Times New Roman" pitchFamily="18" charset="0"/>
              <a:cs typeface="Times New Roman" pitchFamily="18" charset="0"/>
            </a:endParaRPr>
          </a:p>
          <a:p>
            <a:pPr algn="ctr"/>
            <a:r>
              <a:rPr lang="en-US" sz="2200" b="1" dirty="0" smtClean="0">
                <a:latin typeface="Times New Roman" pitchFamily="18" charset="0"/>
                <a:cs typeface="Times New Roman" pitchFamily="18" charset="0"/>
              </a:rPr>
              <a:t>COLLECTIVE SELF-DEFENSE IN THE NATO FRAMEWORK AGAINST </a:t>
            </a:r>
            <a:r>
              <a:rPr lang="en-US" sz="2200" b="1" dirty="0" err="1" smtClean="0">
                <a:latin typeface="Times New Roman" pitchFamily="18" charset="0"/>
                <a:cs typeface="Times New Roman" pitchFamily="18" charset="0"/>
              </a:rPr>
              <a:t>CYBERATTACKS</a:t>
            </a:r>
            <a:r>
              <a:rPr lang="en-US" sz="2200" b="1" dirty="0" smtClean="0">
                <a:latin typeface="Times New Roman" pitchFamily="18" charset="0"/>
                <a:cs typeface="Times New Roman" pitchFamily="18" charset="0"/>
              </a:rPr>
              <a:t> AND MODERN INTERNATIONAL LAW</a:t>
            </a:r>
          </a:p>
          <a:p>
            <a:pPr algn="ctr"/>
            <a:r>
              <a:rPr lang="en-US" sz="2000" b="1" dirty="0" smtClean="0">
                <a:latin typeface="Times New Roman" pitchFamily="18" charset="0"/>
                <a:cs typeface="Times New Roman" pitchFamily="18" charset="0"/>
              </a:rPr>
              <a:t> </a:t>
            </a:r>
          </a:p>
          <a:p>
            <a:pPr algn="ctr"/>
            <a:r>
              <a:rPr lang="en-US" sz="2000" b="1" dirty="0" smtClean="0">
                <a:latin typeface="Times New Roman" pitchFamily="18" charset="0"/>
                <a:cs typeface="Times New Roman" pitchFamily="18" charset="0"/>
              </a:rPr>
              <a:t>Master thesis</a:t>
            </a:r>
          </a:p>
          <a:p>
            <a:pPr algn="ctr"/>
            <a:r>
              <a:rPr lang="en-US" sz="2000" b="1" dirty="0" smtClean="0">
                <a:latin typeface="Times New Roman" pitchFamily="18" charset="0"/>
                <a:cs typeface="Times New Roman" pitchFamily="18" charset="0"/>
              </a:rPr>
              <a:t>                                                       </a:t>
            </a:r>
          </a:p>
          <a:p>
            <a:pPr algn="ctr"/>
            <a:r>
              <a:rPr lang="en-US" sz="2000" b="1" dirty="0" smtClean="0">
                <a:latin typeface="Times New Roman" pitchFamily="18" charset="0"/>
                <a:cs typeface="Times New Roman" pitchFamily="18" charset="0"/>
              </a:rPr>
              <a:t>                                          </a:t>
            </a:r>
            <a:r>
              <a:rPr lang="en-US" sz="1800" dirty="0" smtClean="0">
                <a:latin typeface="Times New Roman" pitchFamily="18" charset="0"/>
                <a:cs typeface="Times New Roman" pitchFamily="18" charset="0"/>
              </a:rPr>
              <a:t>Supervisor –</a:t>
            </a:r>
          </a:p>
          <a:p>
            <a:pPr algn="ctr"/>
            <a:r>
              <a:rPr lang="en-US" sz="1800" dirty="0" smtClean="0">
                <a:latin typeface="Times New Roman" pitchFamily="18" charset="0"/>
                <a:cs typeface="Times New Roman" pitchFamily="18" charset="0"/>
              </a:rPr>
              <a:t>                                                                   Prof. Dr. </a:t>
            </a:r>
            <a:r>
              <a:rPr lang="en-US" sz="1800" dirty="0" err="1" smtClean="0">
                <a:latin typeface="Times New Roman" pitchFamily="18" charset="0"/>
                <a:cs typeface="Times New Roman" pitchFamily="18" charset="0"/>
              </a:rPr>
              <a:t>Justinas</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Žilinskas</a:t>
            </a:r>
            <a:endParaRPr lang="en-US" sz="1800" dirty="0" smtClean="0">
              <a:latin typeface="Times New Roman" pitchFamily="18" charset="0"/>
              <a:cs typeface="Times New Roman" pitchFamily="18" charset="0"/>
            </a:endParaRPr>
          </a:p>
          <a:p>
            <a:pPr algn="ctr"/>
            <a:endParaRPr lang="en-US" sz="1800" dirty="0" smtClean="0">
              <a:latin typeface="Times New Roman" pitchFamily="18" charset="0"/>
              <a:cs typeface="Times New Roman" pitchFamily="18" charset="0"/>
            </a:endParaRPr>
          </a:p>
          <a:p>
            <a:pPr algn="ctr"/>
            <a:r>
              <a:rPr lang="en-US" sz="1800" dirty="0" smtClean="0">
                <a:latin typeface="Times New Roman" pitchFamily="18" charset="0"/>
                <a:cs typeface="Times New Roman" pitchFamily="18" charset="0"/>
              </a:rPr>
              <a:t>Vilnius, 2018</a:t>
            </a:r>
          </a:p>
          <a:p>
            <a:pPr algn="ctr"/>
            <a:endParaRPr lang="en-US" sz="2000" b="1" dirty="0" smtClean="0">
              <a:latin typeface="Times New Roman" pitchFamily="18" charset="0"/>
              <a:cs typeface="Times New Roman" pitchFamily="18" charset="0"/>
            </a:endParaRPr>
          </a:p>
          <a:p>
            <a:pPr algn="ctr"/>
            <a:endParaRPr lang="ru-RU" sz="2000" b="1" dirty="0" smtClean="0">
              <a:latin typeface="Times New Roman" pitchFamily="18" charset="0"/>
              <a:cs typeface="Times New Roman" pitchFamily="18" charset="0"/>
            </a:endParaRPr>
          </a:p>
          <a:p>
            <a:endParaRPr lang="ru-RU"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71600" y="228600"/>
            <a:ext cx="7498080" cy="1143000"/>
          </a:xfrm>
        </p:spPr>
        <p:txBody>
          <a:bodyPr/>
          <a:lstStyle/>
          <a:p>
            <a:r>
              <a:rPr lang="en-US" b="1" dirty="0" smtClean="0">
                <a:latin typeface="Times New Roman" pitchFamily="18" charset="0"/>
                <a:cs typeface="Times New Roman" pitchFamily="18" charset="0"/>
              </a:rPr>
              <a:t>           Recommendations</a:t>
            </a:r>
            <a:endParaRPr lang="ru-RU" b="1" dirty="0">
              <a:latin typeface="Times New Roman" pitchFamily="18" charset="0"/>
              <a:cs typeface="Times New Roman" pitchFamily="18" charset="0"/>
            </a:endParaRPr>
          </a:p>
        </p:txBody>
      </p:sp>
      <p:sp>
        <p:nvSpPr>
          <p:cNvPr id="3" name="Содержимое 2"/>
          <p:cNvSpPr>
            <a:spLocks noGrp="1"/>
          </p:cNvSpPr>
          <p:nvPr>
            <p:ph idx="1"/>
          </p:nvPr>
        </p:nvSpPr>
        <p:spPr>
          <a:xfrm>
            <a:off x="1066800" y="914400"/>
            <a:ext cx="8077200" cy="5943600"/>
          </a:xfrm>
        </p:spPr>
        <p:txBody>
          <a:bodyPr>
            <a:normAutofit lnSpcReduction="10000"/>
          </a:bodyPr>
          <a:lstStyle/>
          <a:p>
            <a:endParaRPr lang="ru-RU" dirty="0" smtClean="0"/>
          </a:p>
          <a:p>
            <a:pPr>
              <a:lnSpc>
                <a:spcPct val="150000"/>
              </a:lnSpc>
            </a:pPr>
            <a:r>
              <a:rPr lang="en-US" sz="2000" dirty="0" smtClean="0">
                <a:latin typeface="Times New Roman" pitchFamily="18" charset="0"/>
                <a:cs typeface="Times New Roman" pitchFamily="18" charset="0"/>
              </a:rPr>
              <a:t>NATO should create of the new regional legal instrument in regarding self-defense in the case of </a:t>
            </a:r>
            <a:r>
              <a:rPr lang="en-US" sz="2000" dirty="0" err="1" smtClean="0">
                <a:latin typeface="Times New Roman" pitchFamily="18" charset="0"/>
                <a:cs typeface="Times New Roman" pitchFamily="18" charset="0"/>
              </a:rPr>
              <a:t>cyberattacks</a:t>
            </a:r>
            <a:r>
              <a:rPr lang="en-US" sz="2000" dirty="0" smtClean="0">
                <a:latin typeface="Times New Roman" pitchFamily="18" charset="0"/>
                <a:cs typeface="Times New Roman" pitchFamily="18" charset="0"/>
              </a:rPr>
              <a:t>. </a:t>
            </a:r>
          </a:p>
          <a:p>
            <a:pPr>
              <a:lnSpc>
                <a:spcPct val="150000"/>
              </a:lnSpc>
            </a:pPr>
            <a:r>
              <a:rPr lang="en-US" sz="2000" dirty="0" smtClean="0">
                <a:latin typeface="Times New Roman" pitchFamily="18" charset="0"/>
                <a:cs typeface="Times New Roman" pitchFamily="18" charset="0"/>
              </a:rPr>
              <a:t>In the international law, International Courts and countries should adopt the overall control standard of attribution of the non-state actor and the responsibility for committing a </a:t>
            </a:r>
            <a:r>
              <a:rPr lang="en-US" sz="2000" dirty="0" err="1" smtClean="0">
                <a:latin typeface="Times New Roman" pitchFamily="18" charset="0"/>
                <a:cs typeface="Times New Roman" pitchFamily="18" charset="0"/>
              </a:rPr>
              <a:t>cyberattack</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Tadic</a:t>
            </a:r>
            <a:r>
              <a:rPr lang="en-US" sz="2000" dirty="0" smtClean="0">
                <a:latin typeface="Times New Roman" pitchFamily="18" charset="0"/>
                <a:cs typeface="Times New Roman" pitchFamily="18" charset="0"/>
              </a:rPr>
              <a:t> Case). </a:t>
            </a:r>
          </a:p>
          <a:p>
            <a:pPr>
              <a:lnSpc>
                <a:spcPct val="150000"/>
              </a:lnSpc>
            </a:pPr>
            <a:r>
              <a:rPr lang="en-US" sz="2000" dirty="0" err="1" smtClean="0">
                <a:latin typeface="Times New Roman" pitchFamily="18" charset="0"/>
                <a:cs typeface="Times New Roman" pitchFamily="18" charset="0"/>
              </a:rPr>
              <a:t>ICJ</a:t>
            </a:r>
            <a:r>
              <a:rPr lang="en-US" sz="2000" dirty="0" smtClean="0">
                <a:latin typeface="Times New Roman" pitchFamily="18" charset="0"/>
                <a:cs typeface="Times New Roman" pitchFamily="18" charset="0"/>
              </a:rPr>
              <a:t> should adopt a common standard of evidence to exercise the right to self-defense in the case of </a:t>
            </a:r>
            <a:r>
              <a:rPr lang="en-US" sz="2000" dirty="0" err="1" smtClean="0">
                <a:latin typeface="Times New Roman" pitchFamily="18" charset="0"/>
                <a:cs typeface="Times New Roman" pitchFamily="18" charset="0"/>
              </a:rPr>
              <a:t>cyberattacks</a:t>
            </a:r>
            <a:r>
              <a:rPr lang="en-US" sz="2000" dirty="0" smtClean="0">
                <a:latin typeface="Times New Roman" pitchFamily="18" charset="0"/>
                <a:cs typeface="Times New Roman" pitchFamily="18" charset="0"/>
              </a:rPr>
              <a:t>. </a:t>
            </a:r>
          </a:p>
          <a:p>
            <a:pPr>
              <a:lnSpc>
                <a:spcPct val="150000"/>
              </a:lnSpc>
            </a:pPr>
            <a:r>
              <a:rPr lang="en-US" sz="2000" dirty="0" smtClean="0">
                <a:latin typeface="Times New Roman" pitchFamily="18" charset="0"/>
                <a:cs typeface="Times New Roman" pitchFamily="18" charset="0"/>
              </a:rPr>
              <a:t>Within NATO, a cyber defense and defense strategy should be developed that could include a list of relevant plans and procedures for effective realization right to collective self-defense.</a:t>
            </a:r>
          </a:p>
          <a:p>
            <a:pPr>
              <a:lnSpc>
                <a:spcPct val="150000"/>
              </a:lnSpc>
            </a:pPr>
            <a:r>
              <a:rPr lang="en-US" sz="2000" dirty="0" smtClean="0">
                <a:latin typeface="Times New Roman" pitchFamily="18" charset="0"/>
                <a:cs typeface="Times New Roman" pitchFamily="18" charset="0"/>
              </a:rPr>
              <a:t>Regularly conduct training courses among legal advisers. </a:t>
            </a:r>
          </a:p>
          <a:p>
            <a:pPr>
              <a:lnSpc>
                <a:spcPct val="150000"/>
              </a:lnSpc>
            </a:pPr>
            <a:endParaRPr lang="en-US" sz="2000" dirty="0" smtClean="0">
              <a:latin typeface="Times New Roman" pitchFamily="18" charset="0"/>
              <a:cs typeface="Times New Roman" pitchFamily="18" charset="0"/>
            </a:endParaRPr>
          </a:p>
          <a:p>
            <a:pPr>
              <a:lnSpc>
                <a:spcPct val="150000"/>
              </a:lnSpc>
            </a:pPr>
            <a:endParaRPr lang="en-US" sz="2000" dirty="0" smtClean="0">
              <a:latin typeface="Times New Roman" pitchFamily="18" charset="0"/>
              <a:cs typeface="Times New Roman" pitchFamily="18" charset="0"/>
            </a:endParaRPr>
          </a:p>
          <a:p>
            <a:pPr>
              <a:lnSpc>
                <a:spcPct val="150000"/>
              </a:lnSpc>
            </a:pPr>
            <a:endParaRPr lang="en-US" sz="2000" dirty="0" smtClean="0">
              <a:latin typeface="Times New Roman" pitchFamily="18" charset="0"/>
              <a:cs typeface="Times New Roman" pitchFamily="18" charset="0"/>
            </a:endParaRPr>
          </a:p>
          <a:p>
            <a:pPr>
              <a:lnSpc>
                <a:spcPct val="150000"/>
              </a:lnSpc>
            </a:pPr>
            <a:endParaRPr lang="en-US" sz="2000" dirty="0" smtClean="0">
              <a:latin typeface="Times New Roman" pitchFamily="18" charset="0"/>
              <a:cs typeface="Times New Roman" pitchFamily="18" charset="0"/>
            </a:endParaRPr>
          </a:p>
          <a:p>
            <a:endParaRPr lang="ru-RU"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               </a:t>
            </a:r>
            <a:r>
              <a:rPr lang="en-US" b="1" dirty="0" smtClean="0">
                <a:latin typeface="Times New Roman" pitchFamily="18" charset="0"/>
                <a:cs typeface="Times New Roman" pitchFamily="18" charset="0"/>
              </a:rPr>
              <a:t>Key aspects</a:t>
            </a:r>
            <a:endParaRPr lang="ru-RU" b="1" dirty="0">
              <a:latin typeface="Times New Roman" pitchFamily="18" charset="0"/>
              <a:cs typeface="Times New Roman" pitchFamily="18" charset="0"/>
            </a:endParaRPr>
          </a:p>
        </p:txBody>
      </p:sp>
      <p:sp>
        <p:nvSpPr>
          <p:cNvPr id="3" name="Содержимое 2"/>
          <p:cNvSpPr>
            <a:spLocks noGrp="1"/>
          </p:cNvSpPr>
          <p:nvPr>
            <p:ph idx="1"/>
          </p:nvPr>
        </p:nvSpPr>
        <p:spPr/>
        <p:txBody>
          <a:bodyPr>
            <a:normAutofit/>
          </a:bodyPr>
          <a:lstStyle/>
          <a:p>
            <a:r>
              <a:rPr lang="en-US" sz="2400" b="1" dirty="0" smtClean="0">
                <a:latin typeface="Times New Roman" pitchFamily="18" charset="0"/>
                <a:cs typeface="Times New Roman" pitchFamily="18" charset="0"/>
              </a:rPr>
              <a:t>The Wales Summit Declaration on 5 September 2014</a:t>
            </a:r>
            <a:r>
              <a:rPr lang="en-US" sz="2400" dirty="0" smtClean="0">
                <a:latin typeface="Times New Roman" pitchFamily="18" charset="0"/>
                <a:cs typeface="Times New Roman" pitchFamily="18" charset="0"/>
              </a:rPr>
              <a:t>: </a:t>
            </a:r>
            <a:r>
              <a:rPr lang="en-US" sz="2200" i="1" dirty="0" smtClean="0">
                <a:latin typeface="Times New Roman" pitchFamily="18" charset="0"/>
                <a:cs typeface="Times New Roman" pitchFamily="18" charset="0"/>
              </a:rPr>
              <a:t>NATO recognized that international law, including international humanitarian law and the UN Charter, applies in cyberspace. </a:t>
            </a:r>
          </a:p>
          <a:p>
            <a:endParaRPr lang="en-US" sz="2200" i="1" dirty="0" smtClean="0">
              <a:latin typeface="Times New Roman" pitchFamily="18" charset="0"/>
              <a:cs typeface="Times New Roman" pitchFamily="18" charset="0"/>
            </a:endParaRPr>
          </a:p>
          <a:p>
            <a:r>
              <a:rPr lang="en-US" sz="2400" b="1" dirty="0" smtClean="0">
                <a:latin typeface="Times New Roman" pitchFamily="18" charset="0"/>
                <a:cs typeface="Times New Roman" pitchFamily="18" charset="0"/>
              </a:rPr>
              <a:t>The Warsaw Summit Declaration on 9 July 2016:</a:t>
            </a:r>
          </a:p>
          <a:p>
            <a:pPr>
              <a:buNone/>
            </a:pPr>
            <a:r>
              <a:rPr lang="en-GB" sz="2400" i="1" dirty="0" smtClean="0">
                <a:latin typeface="Times New Roman" pitchFamily="18" charset="0"/>
                <a:cs typeface="Times New Roman" pitchFamily="18" charset="0"/>
              </a:rPr>
              <a:t>    Alliance reaffirmed NATO's defensive mandate and recognized cyberspace as a domain of operations.</a:t>
            </a:r>
            <a:endParaRPr lang="ru-RU" sz="2400" b="1" i="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sz="4000" b="1" dirty="0" smtClean="0">
                <a:latin typeface="Times New Roman" pitchFamily="18" charset="0"/>
                <a:cs typeface="Times New Roman" pitchFamily="18" charset="0"/>
              </a:rPr>
              <a:t>    </a:t>
            </a:r>
            <a:r>
              <a:rPr lang="en-US" sz="4400" b="1" dirty="0" smtClean="0">
                <a:latin typeface="Times New Roman" pitchFamily="18" charset="0"/>
                <a:cs typeface="Times New Roman" pitchFamily="18" charset="0"/>
              </a:rPr>
              <a:t>Relevance of the master the</a:t>
            </a:r>
            <a:r>
              <a:rPr lang="en-US" sz="4000" b="1" dirty="0" smtClean="0">
                <a:latin typeface="Times New Roman" pitchFamily="18" charset="0"/>
                <a:cs typeface="Times New Roman" pitchFamily="18" charset="0"/>
              </a:rPr>
              <a:t>sis</a:t>
            </a:r>
            <a:endParaRPr lang="ru-RU" sz="4000" dirty="0">
              <a:latin typeface="Times New Roman" pitchFamily="18" charset="0"/>
              <a:cs typeface="Times New Roman" pitchFamily="18" charset="0"/>
            </a:endParaRPr>
          </a:p>
        </p:txBody>
      </p:sp>
      <p:sp>
        <p:nvSpPr>
          <p:cNvPr id="3" name="Содержимое 2"/>
          <p:cNvSpPr>
            <a:spLocks noGrp="1"/>
          </p:cNvSpPr>
          <p:nvPr>
            <p:ph idx="1"/>
          </p:nvPr>
        </p:nvSpPr>
        <p:spPr>
          <a:xfrm>
            <a:off x="1447800" y="1828800"/>
            <a:ext cx="7498080" cy="4800600"/>
          </a:xfrm>
        </p:spPr>
        <p:txBody>
          <a:bodyPr>
            <a:normAutofit/>
          </a:bodyPr>
          <a:lstStyle/>
          <a:p>
            <a:pPr>
              <a:lnSpc>
                <a:spcPct val="150000"/>
              </a:lnSpc>
            </a:pPr>
            <a:r>
              <a:rPr lang="en-US" sz="2200" dirty="0" smtClean="0">
                <a:latin typeface="Times New Roman" pitchFamily="18" charset="0"/>
                <a:cs typeface="Times New Roman" pitchFamily="18" charset="0"/>
              </a:rPr>
              <a:t>There is a specific need to explore legal problems related to collective self-defense in the NATO framework against </a:t>
            </a:r>
            <a:r>
              <a:rPr lang="en-US" sz="2200" dirty="0" err="1" smtClean="0">
                <a:latin typeface="Times New Roman" pitchFamily="18" charset="0"/>
                <a:cs typeface="Times New Roman" pitchFamily="18" charset="0"/>
              </a:rPr>
              <a:t>cyberattacks</a:t>
            </a:r>
            <a:r>
              <a:rPr lang="en-US" sz="2200" dirty="0" smtClean="0">
                <a:latin typeface="Times New Roman" pitchFamily="18" charset="0"/>
                <a:cs typeface="Times New Roman" pitchFamily="18" charset="0"/>
              </a:rPr>
              <a:t>. After the Wales and Warsaw Summits there is no existing case-law and practical application Article 5 of the NATO Treaty. NATO’s readiness will be adversely affected in the absence of clear legal foundation of Article 5 in cyber domain. </a:t>
            </a:r>
            <a:endParaRPr lang="ru-RU" sz="22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dirty="0" smtClean="0">
                <a:latin typeface="Times New Roman" pitchFamily="18" charset="0"/>
                <a:cs typeface="Times New Roman" pitchFamily="18" charset="0"/>
              </a:rPr>
              <a:t>                  The Aim </a:t>
            </a:r>
            <a:endParaRPr lang="ru-RU" b="1" dirty="0">
              <a:latin typeface="Times New Roman" pitchFamily="18" charset="0"/>
              <a:cs typeface="Times New Roman" pitchFamily="18" charset="0"/>
            </a:endParaRPr>
          </a:p>
        </p:txBody>
      </p:sp>
      <p:sp>
        <p:nvSpPr>
          <p:cNvPr id="3" name="Содержимое 2"/>
          <p:cNvSpPr>
            <a:spLocks noGrp="1"/>
          </p:cNvSpPr>
          <p:nvPr>
            <p:ph idx="1"/>
          </p:nvPr>
        </p:nvSpPr>
        <p:spPr>
          <a:xfrm>
            <a:off x="1447800" y="1752600"/>
            <a:ext cx="7498080" cy="4800600"/>
          </a:xfrm>
        </p:spPr>
        <p:txBody>
          <a:bodyPr>
            <a:normAutofit/>
          </a:bodyPr>
          <a:lstStyle/>
          <a:p>
            <a:pPr>
              <a:lnSpc>
                <a:spcPct val="150000"/>
              </a:lnSpc>
            </a:pPr>
            <a:r>
              <a:rPr lang="en-US" sz="2200" dirty="0" smtClean="0">
                <a:latin typeface="Times New Roman" pitchFamily="18" charset="0"/>
                <a:cs typeface="Times New Roman" pitchFamily="18" charset="0"/>
              </a:rPr>
              <a:t>The aim of this research is to examine whether and when collective self-defense clauses of Article 5 of the NATO Treaty and the Article 51 of the UN Charter are applicable in the case of cyber security threat. </a:t>
            </a:r>
            <a:endParaRPr lang="ru-RU" sz="22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dirty="0" smtClean="0">
                <a:latin typeface="Times New Roman" pitchFamily="18" charset="0"/>
                <a:cs typeface="Times New Roman" pitchFamily="18" charset="0"/>
              </a:rPr>
              <a:t>                   Objectives </a:t>
            </a:r>
            <a:endParaRPr lang="ru-RU" b="1" dirty="0">
              <a:latin typeface="Times New Roman" pitchFamily="18" charset="0"/>
              <a:cs typeface="Times New Roman" pitchFamily="18" charset="0"/>
            </a:endParaRPr>
          </a:p>
        </p:txBody>
      </p:sp>
      <p:sp>
        <p:nvSpPr>
          <p:cNvPr id="3" name="Содержимое 2"/>
          <p:cNvSpPr>
            <a:spLocks noGrp="1"/>
          </p:cNvSpPr>
          <p:nvPr>
            <p:ph idx="1"/>
          </p:nvPr>
        </p:nvSpPr>
        <p:spPr>
          <a:xfrm>
            <a:off x="1371600" y="1143000"/>
            <a:ext cx="7498080" cy="5562600"/>
          </a:xfrm>
        </p:spPr>
        <p:txBody>
          <a:bodyPr>
            <a:normAutofit/>
          </a:bodyPr>
          <a:lstStyle/>
          <a:p>
            <a:pPr>
              <a:buNone/>
            </a:pPr>
            <a:endParaRPr lang="en-US" dirty="0" smtClean="0"/>
          </a:p>
          <a:p>
            <a:pPr>
              <a:lnSpc>
                <a:spcPct val="150000"/>
              </a:lnSpc>
            </a:pPr>
            <a:r>
              <a:rPr lang="en-US" sz="2000" dirty="0" smtClean="0">
                <a:latin typeface="Times New Roman" pitchFamily="18" charset="0"/>
                <a:cs typeface="Times New Roman" pitchFamily="18" charset="0"/>
              </a:rPr>
              <a:t>To </a:t>
            </a:r>
            <a:r>
              <a:rPr lang="en-US" sz="2000" dirty="0" err="1" smtClean="0">
                <a:latin typeface="Times New Roman" pitchFamily="18" charset="0"/>
                <a:cs typeface="Times New Roman" pitchFamily="18" charset="0"/>
              </a:rPr>
              <a:t>analyse</a:t>
            </a:r>
            <a:r>
              <a:rPr lang="en-US" sz="2000" dirty="0" smtClean="0">
                <a:latin typeface="Times New Roman" pitchFamily="18" charset="0"/>
                <a:cs typeface="Times New Roman" pitchFamily="18" charset="0"/>
              </a:rPr>
              <a:t> the main elements of “Armed Attack” as </a:t>
            </a:r>
            <a:r>
              <a:rPr lang="en-US" sz="2000" dirty="0" err="1" smtClean="0">
                <a:latin typeface="Times New Roman" pitchFamily="18" charset="0"/>
                <a:cs typeface="Times New Roman" pitchFamily="18" charset="0"/>
              </a:rPr>
              <a:t>cyberattack</a:t>
            </a:r>
            <a:r>
              <a:rPr lang="en-US" sz="2000" dirty="0" smtClean="0">
                <a:latin typeface="Times New Roman" pitchFamily="18" charset="0"/>
                <a:cs typeface="Times New Roman" pitchFamily="18" charset="0"/>
              </a:rPr>
              <a:t> in light Article 5 of the NATO Treaty </a:t>
            </a:r>
            <a:r>
              <a:rPr lang="en-US" sz="2000" dirty="0" smtClean="0">
                <a:latin typeface="Times New Roman" pitchFamily="18" charset="0"/>
                <a:cs typeface="Times New Roman" pitchFamily="18" charset="0"/>
              </a:rPr>
              <a:t>and </a:t>
            </a:r>
            <a:r>
              <a:rPr lang="en-US" sz="2000" dirty="0" smtClean="0">
                <a:latin typeface="Times New Roman" pitchFamily="18" charset="0"/>
                <a:cs typeface="Times New Roman" pitchFamily="18" charset="0"/>
              </a:rPr>
              <a:t>define scale and effects;</a:t>
            </a:r>
          </a:p>
          <a:p>
            <a:pPr>
              <a:lnSpc>
                <a:spcPct val="150000"/>
              </a:lnSpc>
            </a:pPr>
            <a:r>
              <a:rPr lang="en-US" sz="2000" dirty="0" smtClean="0">
                <a:latin typeface="Times New Roman" pitchFamily="18" charset="0"/>
                <a:cs typeface="Times New Roman" pitchFamily="18" charset="0"/>
              </a:rPr>
              <a:t>To research the main requirements of collective self-defense against </a:t>
            </a:r>
            <a:r>
              <a:rPr lang="en-US" sz="2000" dirty="0" err="1" smtClean="0">
                <a:latin typeface="Times New Roman" pitchFamily="18" charset="0"/>
                <a:cs typeface="Times New Roman" pitchFamily="18" charset="0"/>
              </a:rPr>
              <a:t>cyberattacks</a:t>
            </a:r>
            <a:r>
              <a:rPr lang="en-US" sz="2000" dirty="0" smtClean="0">
                <a:latin typeface="Times New Roman" pitchFamily="18" charset="0"/>
                <a:cs typeface="Times New Roman" pitchFamily="18" charset="0"/>
              </a:rPr>
              <a:t>;</a:t>
            </a:r>
          </a:p>
          <a:p>
            <a:pPr>
              <a:lnSpc>
                <a:spcPct val="150000"/>
              </a:lnSpc>
            </a:pPr>
            <a:r>
              <a:rPr lang="en-US" sz="2000" dirty="0" smtClean="0">
                <a:latin typeface="Times New Roman" pitchFamily="18" charset="0"/>
                <a:cs typeface="Times New Roman" pitchFamily="18" charset="0"/>
              </a:rPr>
              <a:t>To </a:t>
            </a:r>
            <a:r>
              <a:rPr lang="en-US" sz="2000" dirty="0" err="1" smtClean="0">
                <a:latin typeface="Times New Roman" pitchFamily="18" charset="0"/>
                <a:cs typeface="Times New Roman" pitchFamily="18" charset="0"/>
              </a:rPr>
              <a:t>analyse</a:t>
            </a:r>
            <a:r>
              <a:rPr lang="en-US" sz="2000" dirty="0" smtClean="0">
                <a:latin typeface="Times New Roman" pitchFamily="18" charset="0"/>
                <a:cs typeface="Times New Roman" pitchFamily="18" charset="0"/>
              </a:rPr>
              <a:t> the standard of evidence and the main problems of attribution and identification of the attacker; </a:t>
            </a:r>
          </a:p>
          <a:p>
            <a:pPr>
              <a:lnSpc>
                <a:spcPct val="150000"/>
              </a:lnSpc>
            </a:pPr>
            <a:r>
              <a:rPr lang="en-US" sz="2000" dirty="0" smtClean="0">
                <a:latin typeface="Times New Roman" pitchFamily="18" charset="0"/>
                <a:cs typeface="Times New Roman" pitchFamily="18" charset="0"/>
              </a:rPr>
              <a:t>To examine collective self-defense against </a:t>
            </a:r>
            <a:r>
              <a:rPr lang="en-US" sz="2000" dirty="0" err="1" smtClean="0">
                <a:latin typeface="Times New Roman" pitchFamily="18" charset="0"/>
                <a:cs typeface="Times New Roman" pitchFamily="18" charset="0"/>
              </a:rPr>
              <a:t>cyberattacks</a:t>
            </a:r>
            <a:r>
              <a:rPr lang="en-US" sz="2000" dirty="0" smtClean="0">
                <a:latin typeface="Times New Roman" pitchFamily="18" charset="0"/>
                <a:cs typeface="Times New Roman" pitchFamily="18" charset="0"/>
              </a:rPr>
              <a:t> by non-state actors </a:t>
            </a:r>
          </a:p>
          <a:p>
            <a:pPr>
              <a:lnSpc>
                <a:spcPct val="150000"/>
              </a:lnSpc>
            </a:pPr>
            <a:endParaRPr lang="en-US" sz="2000" dirty="0" smtClean="0">
              <a:latin typeface="Times New Roman" pitchFamily="18" charset="0"/>
              <a:cs typeface="Times New Roman" pitchFamily="18" charset="0"/>
            </a:endParaRPr>
          </a:p>
          <a:p>
            <a:pPr>
              <a:lnSpc>
                <a:spcPct val="150000"/>
              </a:lnSpc>
            </a:pPr>
            <a:endParaRPr lang="en-US" sz="2000" dirty="0" smtClean="0">
              <a:latin typeface="Times New Roman" pitchFamily="18" charset="0"/>
              <a:cs typeface="Times New Roman" pitchFamily="18" charset="0"/>
            </a:endParaRPr>
          </a:p>
          <a:p>
            <a:pPr>
              <a:lnSpc>
                <a:spcPct val="150000"/>
              </a:lnSpc>
            </a:pPr>
            <a:endParaRPr lang="en-US" sz="2000" dirty="0" smtClean="0">
              <a:latin typeface="Times New Roman" pitchFamily="18" charset="0"/>
              <a:cs typeface="Times New Roman" pitchFamily="18" charset="0"/>
            </a:endParaRPr>
          </a:p>
          <a:p>
            <a:endParaRPr lang="ru-RU"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GB" b="1" dirty="0" smtClean="0">
                <a:latin typeface="Times New Roman" pitchFamily="18" charset="0"/>
                <a:cs typeface="Times New Roman" pitchFamily="18" charset="0"/>
              </a:rPr>
              <a:t>            </a:t>
            </a:r>
            <a:r>
              <a:rPr lang="en-GB" b="1" dirty="0" err="1" smtClean="0">
                <a:latin typeface="Times New Roman" pitchFamily="18" charset="0"/>
                <a:cs typeface="Times New Roman" pitchFamily="18" charset="0"/>
              </a:rPr>
              <a:t>Defense</a:t>
            </a:r>
            <a:r>
              <a:rPr lang="en-GB" b="1" dirty="0" smtClean="0">
                <a:latin typeface="Times New Roman" pitchFamily="18" charset="0"/>
                <a:cs typeface="Times New Roman" pitchFamily="18" charset="0"/>
              </a:rPr>
              <a:t> Statement</a:t>
            </a:r>
            <a:endParaRPr lang="ru-RU" dirty="0">
              <a:latin typeface="Times New Roman" pitchFamily="18" charset="0"/>
              <a:cs typeface="Times New Roman" pitchFamily="18" charset="0"/>
            </a:endParaRPr>
          </a:p>
        </p:txBody>
      </p:sp>
      <p:sp>
        <p:nvSpPr>
          <p:cNvPr id="3" name="Содержимое 2"/>
          <p:cNvSpPr>
            <a:spLocks noGrp="1"/>
          </p:cNvSpPr>
          <p:nvPr>
            <p:ph idx="1"/>
          </p:nvPr>
        </p:nvSpPr>
        <p:spPr>
          <a:xfrm>
            <a:off x="1447800" y="1752600"/>
            <a:ext cx="7498080" cy="4800600"/>
          </a:xfrm>
        </p:spPr>
        <p:txBody>
          <a:bodyPr>
            <a:normAutofit/>
          </a:bodyPr>
          <a:lstStyle/>
          <a:p>
            <a:pPr>
              <a:lnSpc>
                <a:spcPct val="150000"/>
              </a:lnSpc>
            </a:pPr>
            <a:r>
              <a:rPr lang="en-US" sz="2000" dirty="0" smtClean="0">
                <a:latin typeface="Times New Roman" pitchFamily="18" charset="0"/>
                <a:cs typeface="Times New Roman" pitchFamily="18" charset="0"/>
              </a:rPr>
              <a:t>NATO should detail Wales Summit Declaration on 5 September 2014 and Warsaw Summit Declaration on 9 July 2016 related Article 5 of the NATO Treaty in the case of “Armed Attack” as </a:t>
            </a:r>
            <a:r>
              <a:rPr lang="en-US" sz="2000" dirty="0" err="1" smtClean="0">
                <a:latin typeface="Times New Roman" pitchFamily="18" charset="0"/>
                <a:cs typeface="Times New Roman" pitchFamily="18" charset="0"/>
              </a:rPr>
              <a:t>cyberattack</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through create of the new regional legal instrument that could clearly regulate the use of collective self-defense against the </a:t>
            </a:r>
            <a:r>
              <a:rPr lang="en-US" sz="2000" u="sng" dirty="0" err="1" smtClean="0">
                <a:latin typeface="Times New Roman" pitchFamily="18" charset="0"/>
                <a:cs typeface="Times New Roman" pitchFamily="18" charset="0"/>
              </a:rPr>
              <a:t>cyberattacks</a:t>
            </a:r>
            <a:r>
              <a:rPr lang="en-US" sz="2000" u="sng" dirty="0" smtClean="0">
                <a:latin typeface="Times New Roman" pitchFamily="18" charset="0"/>
                <a:cs typeface="Times New Roman" pitchFamily="18" charset="0"/>
              </a:rPr>
              <a:t> on the Alliance</a:t>
            </a:r>
            <a:r>
              <a:rPr lang="en-US" sz="2000" dirty="0" smtClean="0">
                <a:latin typeface="Times New Roman" pitchFamily="18" charset="0"/>
                <a:cs typeface="Times New Roman" pitchFamily="18" charset="0"/>
              </a:rPr>
              <a:t>. International law has complexities for application in cyberspace.</a:t>
            </a:r>
            <a:endParaRPr lang="ru-RU"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66800" y="228600"/>
            <a:ext cx="7498080" cy="1143000"/>
          </a:xfrm>
        </p:spPr>
        <p:txBody>
          <a:bodyPr/>
          <a:lstStyle/>
          <a:p>
            <a:r>
              <a:rPr lang="en-US" b="1" dirty="0" smtClean="0">
                <a:latin typeface="Times New Roman" pitchFamily="18" charset="0"/>
                <a:cs typeface="Times New Roman" pitchFamily="18" charset="0"/>
              </a:rPr>
              <a:t>                 Conclusions </a:t>
            </a:r>
            <a:endParaRPr lang="ru-RU" b="1" dirty="0">
              <a:latin typeface="Times New Roman" pitchFamily="18" charset="0"/>
              <a:cs typeface="Times New Roman" pitchFamily="18" charset="0"/>
            </a:endParaRPr>
          </a:p>
        </p:txBody>
      </p:sp>
      <p:sp>
        <p:nvSpPr>
          <p:cNvPr id="3" name="Содержимое 2"/>
          <p:cNvSpPr>
            <a:spLocks noGrp="1"/>
          </p:cNvSpPr>
          <p:nvPr>
            <p:ph idx="1"/>
          </p:nvPr>
        </p:nvSpPr>
        <p:spPr>
          <a:xfrm>
            <a:off x="1143000" y="914400"/>
            <a:ext cx="7726680" cy="5943600"/>
          </a:xfrm>
        </p:spPr>
        <p:txBody>
          <a:bodyPr>
            <a:normAutofit fontScale="92500" lnSpcReduction="10000"/>
          </a:bodyPr>
          <a:lstStyle/>
          <a:p>
            <a:pPr marL="539496" indent="-457200">
              <a:lnSpc>
                <a:spcPct val="150000"/>
              </a:lnSpc>
              <a:buNone/>
            </a:pPr>
            <a:endParaRPr lang="en-US" sz="2000" dirty="0" smtClean="0">
              <a:latin typeface="Times New Roman" pitchFamily="18" charset="0"/>
              <a:cs typeface="Times New Roman" pitchFamily="18" charset="0"/>
            </a:endParaRPr>
          </a:p>
          <a:p>
            <a:pPr marL="539496" indent="-457200">
              <a:lnSpc>
                <a:spcPct val="150000"/>
              </a:lnSpc>
              <a:buFont typeface="+mj-lt"/>
              <a:buAutoNum type="arabicPeriod"/>
            </a:pPr>
            <a:r>
              <a:rPr lang="en-US" sz="2000" b="1" dirty="0" err="1" smtClean="0">
                <a:latin typeface="Times New Roman" pitchFamily="18" charset="0"/>
                <a:cs typeface="Times New Roman" pitchFamily="18" charset="0"/>
              </a:rPr>
              <a:t>Cyberattacks</a:t>
            </a:r>
            <a:r>
              <a:rPr lang="en-US" sz="2000" b="1" dirty="0" smtClean="0">
                <a:latin typeface="Times New Roman" pitchFamily="18" charset="0"/>
                <a:cs typeface="Times New Roman" pitchFamily="18" charset="0"/>
              </a:rPr>
              <a:t> as “Armed Attack”. </a:t>
            </a:r>
            <a:r>
              <a:rPr lang="en-US" sz="2000" dirty="0" smtClean="0">
                <a:latin typeface="Times New Roman" pitchFamily="18" charset="0"/>
                <a:cs typeface="Times New Roman" pitchFamily="18" charset="0"/>
              </a:rPr>
              <a:t>Modern international law does not have a definition as a </a:t>
            </a:r>
            <a:r>
              <a:rPr lang="en-US" sz="2000" dirty="0" err="1" smtClean="0">
                <a:latin typeface="Times New Roman" pitchFamily="18" charset="0"/>
                <a:cs typeface="Times New Roman" pitchFamily="18" charset="0"/>
              </a:rPr>
              <a:t>cyberattack</a:t>
            </a:r>
            <a:r>
              <a:rPr lang="en-US" sz="2000" dirty="0" smtClean="0">
                <a:latin typeface="Times New Roman" pitchFamily="18" charset="0"/>
                <a:cs typeface="Times New Roman" pitchFamily="18" charset="0"/>
              </a:rPr>
              <a:t> neither in the Article 5 of the NATO Treaty nor the Article 51 of the UN Charter.</a:t>
            </a:r>
          </a:p>
          <a:p>
            <a:pPr marL="539496" indent="-457200">
              <a:lnSpc>
                <a:spcPct val="150000"/>
              </a:lnSpc>
              <a:buFont typeface="+mj-lt"/>
              <a:buAutoNum type="arabicPeriod"/>
            </a:pPr>
            <a:r>
              <a:rPr lang="en-US" sz="2000" b="1" dirty="0" smtClean="0">
                <a:latin typeface="Times New Roman" pitchFamily="18" charset="0"/>
                <a:cs typeface="Times New Roman" pitchFamily="18" charset="0"/>
              </a:rPr>
              <a:t>Consequences of the </a:t>
            </a:r>
            <a:r>
              <a:rPr lang="en-US" sz="2000" b="1" dirty="0" err="1" smtClean="0">
                <a:latin typeface="Times New Roman" pitchFamily="18" charset="0"/>
                <a:cs typeface="Times New Roman" pitchFamily="18" charset="0"/>
              </a:rPr>
              <a:t>cyberattack</a:t>
            </a:r>
            <a:r>
              <a:rPr lang="en-US" sz="2000" b="1"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Cyberattacks</a:t>
            </a:r>
            <a:r>
              <a:rPr lang="en-US" sz="2000" dirty="0" smtClean="0">
                <a:latin typeface="Times New Roman" pitchFamily="18" charset="0"/>
                <a:cs typeface="Times New Roman" pitchFamily="18" charset="0"/>
              </a:rPr>
              <a:t> as “Armed Attack” can be with consequences as physical damage, destruction, injury or death and without of such consequences .</a:t>
            </a:r>
          </a:p>
          <a:p>
            <a:pPr marL="539496" indent="-457200">
              <a:lnSpc>
                <a:spcPct val="150000"/>
              </a:lnSpc>
              <a:buFont typeface="+mj-lt"/>
              <a:buAutoNum type="arabicPeriod"/>
            </a:pPr>
            <a:r>
              <a:rPr lang="en-US" sz="2000" b="1" dirty="0" smtClean="0">
                <a:latin typeface="Times New Roman" pitchFamily="18" charset="0"/>
                <a:cs typeface="Times New Roman" pitchFamily="18" charset="0"/>
              </a:rPr>
              <a:t>Intentions of the </a:t>
            </a:r>
            <a:r>
              <a:rPr lang="en-US" sz="2000" b="1" dirty="0" err="1" smtClean="0">
                <a:latin typeface="Times New Roman" pitchFamily="18" charset="0"/>
                <a:cs typeface="Times New Roman" pitchFamily="18" charset="0"/>
              </a:rPr>
              <a:t>cyberattack</a:t>
            </a:r>
            <a:r>
              <a:rPr lang="en-US" sz="2000" dirty="0" smtClean="0">
                <a:latin typeface="Times New Roman" pitchFamily="18" charset="0"/>
                <a:cs typeface="Times New Roman" pitchFamily="18" charset="0"/>
              </a:rPr>
              <a:t>. In each case, NATO needs to determine the degree of intent of the armed attack as a cyber attack on the Alliance. </a:t>
            </a:r>
          </a:p>
          <a:p>
            <a:pPr marL="539496" indent="-457200">
              <a:lnSpc>
                <a:spcPct val="150000"/>
              </a:lnSpc>
              <a:buFont typeface="+mj-lt"/>
              <a:buAutoNum type="arabicPeriod"/>
            </a:pPr>
            <a:r>
              <a:rPr lang="en-US" sz="2000" b="1" dirty="0" smtClean="0">
                <a:latin typeface="Times New Roman" pitchFamily="18" charset="0"/>
                <a:cs typeface="Times New Roman" pitchFamily="18" charset="0"/>
              </a:rPr>
              <a:t>The objects of the </a:t>
            </a:r>
            <a:r>
              <a:rPr lang="en-US" sz="2000" b="1" dirty="0" err="1" smtClean="0">
                <a:latin typeface="Times New Roman" pitchFamily="18" charset="0"/>
                <a:cs typeface="Times New Roman" pitchFamily="18" charset="0"/>
              </a:rPr>
              <a:t>cyberattack</a:t>
            </a:r>
            <a:r>
              <a:rPr lang="en-US" sz="2000" dirty="0" smtClean="0">
                <a:latin typeface="Times New Roman" pitchFamily="18" charset="0"/>
                <a:cs typeface="Times New Roman" pitchFamily="18" charset="0"/>
              </a:rPr>
              <a:t>. The objects of the </a:t>
            </a:r>
            <a:r>
              <a:rPr lang="en-US" sz="2000" dirty="0" err="1" smtClean="0">
                <a:latin typeface="Times New Roman" pitchFamily="18" charset="0"/>
                <a:cs typeface="Times New Roman" pitchFamily="18" charset="0"/>
              </a:rPr>
              <a:t>cyberattack</a:t>
            </a:r>
            <a:r>
              <a:rPr lang="en-US" sz="2000" dirty="0" smtClean="0">
                <a:latin typeface="Times New Roman" pitchFamily="18" charset="0"/>
                <a:cs typeface="Times New Roman" pitchFamily="18" charset="0"/>
              </a:rPr>
              <a:t> can be either military and civilian, government or private, even situated outside the State’s territory. </a:t>
            </a:r>
          </a:p>
          <a:p>
            <a:endParaRPr lang="en-US" sz="2000" dirty="0" smtClean="0">
              <a:latin typeface="Times New Roman" pitchFamily="18" charset="0"/>
              <a:cs typeface="Times New Roman" pitchFamily="18" charset="0"/>
            </a:endParaRPr>
          </a:p>
          <a:p>
            <a:endParaRPr lang="en-US" sz="2000" dirty="0" smtClean="0">
              <a:latin typeface="Times New Roman" pitchFamily="18" charset="0"/>
              <a:cs typeface="Times New Roman" pitchFamily="18" charset="0"/>
            </a:endParaRPr>
          </a:p>
          <a:p>
            <a:endParaRPr lang="en-US" sz="2000" dirty="0" smtClean="0">
              <a:latin typeface="Times New Roman" pitchFamily="18" charset="0"/>
              <a:cs typeface="Times New Roman" pitchFamily="18" charset="0"/>
            </a:endParaRPr>
          </a:p>
          <a:p>
            <a:endParaRPr lang="en-US" sz="2000" dirty="0" smtClean="0">
              <a:latin typeface="Times New Roman" pitchFamily="18" charset="0"/>
              <a:cs typeface="Times New Roman" pitchFamily="18" charset="0"/>
            </a:endParaRPr>
          </a:p>
          <a:p>
            <a:endParaRPr lang="ru-RU"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0"/>
            <a:ext cx="7498080" cy="1143000"/>
          </a:xfrm>
        </p:spPr>
        <p:txBody>
          <a:bodyPr/>
          <a:lstStyle/>
          <a:p>
            <a:r>
              <a:rPr lang="en-US" b="1" dirty="0" smtClean="0">
                <a:latin typeface="Times New Roman" pitchFamily="18" charset="0"/>
                <a:cs typeface="Times New Roman" pitchFamily="18" charset="0"/>
              </a:rPr>
              <a:t>                   Conclusions</a:t>
            </a:r>
            <a:endParaRPr lang="ru-RU" dirty="0"/>
          </a:p>
        </p:txBody>
      </p:sp>
      <p:sp>
        <p:nvSpPr>
          <p:cNvPr id="3" name="Содержимое 2"/>
          <p:cNvSpPr>
            <a:spLocks noGrp="1"/>
          </p:cNvSpPr>
          <p:nvPr>
            <p:ph idx="1"/>
          </p:nvPr>
        </p:nvSpPr>
        <p:spPr>
          <a:xfrm>
            <a:off x="990600" y="914400"/>
            <a:ext cx="7879080" cy="5715000"/>
          </a:xfrm>
        </p:spPr>
        <p:txBody>
          <a:bodyPr>
            <a:normAutofit/>
          </a:bodyPr>
          <a:lstStyle/>
          <a:p>
            <a:pPr>
              <a:buNone/>
            </a:pPr>
            <a:endParaRPr lang="en-US" sz="2000" dirty="0" smtClean="0">
              <a:latin typeface="Times New Roman" pitchFamily="18" charset="0"/>
              <a:cs typeface="Times New Roman" pitchFamily="18" charset="0"/>
            </a:endParaRPr>
          </a:p>
          <a:p>
            <a:pPr marL="539496" indent="-457200">
              <a:lnSpc>
                <a:spcPct val="150000"/>
              </a:lnSpc>
              <a:buFont typeface="+mj-lt"/>
              <a:buAutoNum type="arabicPeriod"/>
            </a:pPr>
            <a:r>
              <a:rPr lang="en-US" sz="2000" b="1" dirty="0" smtClean="0">
                <a:latin typeface="Times New Roman" pitchFamily="18" charset="0"/>
                <a:cs typeface="Times New Roman" pitchFamily="18" charset="0"/>
              </a:rPr>
              <a:t>The subjects of </a:t>
            </a:r>
            <a:r>
              <a:rPr lang="en-US" sz="2000" b="1" dirty="0" err="1" smtClean="0">
                <a:latin typeface="Times New Roman" pitchFamily="18" charset="0"/>
                <a:cs typeface="Times New Roman" pitchFamily="18" charset="0"/>
              </a:rPr>
              <a:t>cyberattacks</a:t>
            </a:r>
            <a:r>
              <a:rPr lang="en-US" sz="2000" b="1"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can be both the State and non-State actors on behalf of a State or under overall control, and non-State actors without involvement .</a:t>
            </a:r>
          </a:p>
          <a:p>
            <a:pPr marL="539496" indent="-457200">
              <a:lnSpc>
                <a:spcPct val="150000"/>
              </a:lnSpc>
              <a:buFont typeface="+mj-lt"/>
              <a:buAutoNum type="arabicPeriod"/>
            </a:pPr>
            <a:r>
              <a:rPr lang="en-US" sz="2000" b="1" dirty="0" smtClean="0">
                <a:latin typeface="Times New Roman" pitchFamily="18" charset="0"/>
                <a:cs typeface="Times New Roman" pitchFamily="18" charset="0"/>
              </a:rPr>
              <a:t>Interceptive self-defense </a:t>
            </a:r>
            <a:r>
              <a:rPr lang="en-US" sz="2000" dirty="0" smtClean="0">
                <a:latin typeface="Times New Roman" pitchFamily="18" charset="0"/>
                <a:cs typeface="Times New Roman" pitchFamily="18" charset="0"/>
              </a:rPr>
              <a:t>is lawful, even under Article 5 of the NATO Treaty. </a:t>
            </a:r>
          </a:p>
          <a:p>
            <a:pPr marL="539496" indent="-457200">
              <a:lnSpc>
                <a:spcPct val="150000"/>
              </a:lnSpc>
              <a:buFont typeface="+mj-lt"/>
              <a:buAutoNum type="arabicPeriod"/>
            </a:pPr>
            <a:r>
              <a:rPr lang="en-US" sz="2000" b="1" dirty="0" smtClean="0">
                <a:latin typeface="Times New Roman" pitchFamily="18" charset="0"/>
                <a:cs typeface="Times New Roman" pitchFamily="18" charset="0"/>
              </a:rPr>
              <a:t>Necessity, proportionality, immediacy.  </a:t>
            </a:r>
            <a:r>
              <a:rPr lang="en-US" sz="2000" dirty="0" smtClean="0">
                <a:latin typeface="Times New Roman" pitchFamily="18" charset="0"/>
                <a:cs typeface="Times New Roman" pitchFamily="18" charset="0"/>
              </a:rPr>
              <a:t>Necessity usually refers to the existence of an armed attack or the imminent threat of attack. Proportionality means the action must be directed at ending the attack and preventing further attacks in the near future. Immediacy could apply if it is reasonable to conclude that further cyber operations are likely to follow. </a:t>
            </a:r>
          </a:p>
          <a:p>
            <a:pPr>
              <a:lnSpc>
                <a:spcPct val="150000"/>
              </a:lnSpc>
            </a:pPr>
            <a:endParaRPr lang="en-US" sz="2000" dirty="0" smtClean="0">
              <a:latin typeface="Times New Roman" pitchFamily="18" charset="0"/>
              <a:cs typeface="Times New Roman" pitchFamily="18" charset="0"/>
            </a:endParaRPr>
          </a:p>
          <a:p>
            <a:pPr>
              <a:lnSpc>
                <a:spcPct val="150000"/>
              </a:lnSpc>
            </a:pPr>
            <a:endParaRPr lang="en-US" sz="2000" dirty="0" smtClean="0">
              <a:latin typeface="Times New Roman" pitchFamily="18" charset="0"/>
              <a:cs typeface="Times New Roman" pitchFamily="18" charset="0"/>
            </a:endParaRPr>
          </a:p>
          <a:p>
            <a:pPr>
              <a:lnSpc>
                <a:spcPct val="150000"/>
              </a:lnSpc>
            </a:pPr>
            <a:endParaRPr lang="en-US" sz="2000" dirty="0" smtClean="0">
              <a:latin typeface="Times New Roman" pitchFamily="18" charset="0"/>
              <a:cs typeface="Times New Roman" pitchFamily="18" charset="0"/>
            </a:endParaRPr>
          </a:p>
          <a:p>
            <a:pPr>
              <a:lnSpc>
                <a:spcPct val="150000"/>
              </a:lnSpc>
            </a:pPr>
            <a:endParaRPr lang="en-US" sz="2000" dirty="0" smtClean="0">
              <a:latin typeface="Times New Roman" pitchFamily="18" charset="0"/>
              <a:cs typeface="Times New Roman" pitchFamily="18" charset="0"/>
            </a:endParaRPr>
          </a:p>
          <a:p>
            <a:pPr>
              <a:lnSpc>
                <a:spcPct val="150000"/>
              </a:lnSpc>
            </a:pPr>
            <a:endParaRPr lang="en-US" sz="2000" dirty="0" smtClean="0">
              <a:latin typeface="Times New Roman" pitchFamily="18" charset="0"/>
              <a:cs typeface="Times New Roman" pitchFamily="18" charset="0"/>
            </a:endParaRPr>
          </a:p>
          <a:p>
            <a:endParaRPr lang="ru-RU"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dirty="0" smtClean="0">
                <a:latin typeface="Times New Roman" pitchFamily="18" charset="0"/>
                <a:cs typeface="Times New Roman" pitchFamily="18" charset="0"/>
              </a:rPr>
              <a:t>                 Conclusions</a:t>
            </a:r>
            <a:endParaRPr lang="ru-RU" dirty="0"/>
          </a:p>
        </p:txBody>
      </p:sp>
      <p:sp>
        <p:nvSpPr>
          <p:cNvPr id="3" name="Содержимое 2"/>
          <p:cNvSpPr>
            <a:spLocks noGrp="1"/>
          </p:cNvSpPr>
          <p:nvPr>
            <p:ph idx="1"/>
          </p:nvPr>
        </p:nvSpPr>
        <p:spPr>
          <a:xfrm>
            <a:off x="1447800" y="1143000"/>
            <a:ext cx="7498080" cy="4800600"/>
          </a:xfrm>
        </p:spPr>
        <p:txBody>
          <a:bodyPr>
            <a:normAutofit/>
          </a:bodyPr>
          <a:lstStyle/>
          <a:p>
            <a:pPr marL="539496" indent="-457200">
              <a:lnSpc>
                <a:spcPct val="150000"/>
              </a:lnSpc>
              <a:buNone/>
            </a:pPr>
            <a:endParaRPr lang="en-US" sz="2000" dirty="0" smtClean="0">
              <a:latin typeface="Times New Roman" pitchFamily="18" charset="0"/>
              <a:cs typeface="Times New Roman" pitchFamily="18" charset="0"/>
            </a:endParaRPr>
          </a:p>
          <a:p>
            <a:pPr marL="539496" indent="-457200">
              <a:lnSpc>
                <a:spcPct val="150000"/>
              </a:lnSpc>
              <a:buFont typeface="+mj-lt"/>
              <a:buAutoNum type="arabicPeriod"/>
            </a:pPr>
            <a:r>
              <a:rPr lang="en-US" sz="2000" b="1" dirty="0" smtClean="0">
                <a:latin typeface="Times New Roman" pitchFamily="18" charset="0"/>
                <a:cs typeface="Times New Roman" pitchFamily="18" charset="0"/>
              </a:rPr>
              <a:t>Standard of evidence. </a:t>
            </a:r>
            <a:r>
              <a:rPr lang="en-US" sz="2000" dirty="0" smtClean="0">
                <a:latin typeface="Times New Roman" pitchFamily="18" charset="0"/>
                <a:cs typeface="Times New Roman" pitchFamily="18" charset="0"/>
              </a:rPr>
              <a:t>Clear and convincing evidence seems the appropriate standard for claims of self-defense against cyber operations.</a:t>
            </a:r>
          </a:p>
          <a:p>
            <a:pPr marL="539496" indent="-457200">
              <a:lnSpc>
                <a:spcPct val="150000"/>
              </a:lnSpc>
              <a:buFont typeface="+mj-lt"/>
              <a:buAutoNum type="arabicPeriod"/>
            </a:pPr>
            <a:r>
              <a:rPr lang="en-US" sz="2000" b="1" dirty="0" smtClean="0">
                <a:latin typeface="Times New Roman" pitchFamily="18" charset="0"/>
                <a:cs typeface="Times New Roman" pitchFamily="18" charset="0"/>
              </a:rPr>
              <a:t>Identification and attribution</a:t>
            </a:r>
            <a:r>
              <a:rPr lang="en-US" sz="2000" dirty="0" smtClean="0">
                <a:latin typeface="Times New Roman" pitchFamily="18" charset="0"/>
                <a:cs typeface="Times New Roman" pitchFamily="18" charset="0"/>
              </a:rPr>
              <a:t>. Identification of attacker might be persuasively established by such factors as signals or human intelligence, the location of the offending computer within a state-controlled facility or public statements by officials, relationships between the two countries. </a:t>
            </a:r>
          </a:p>
          <a:p>
            <a:pPr>
              <a:lnSpc>
                <a:spcPct val="150000"/>
              </a:lnSpc>
            </a:pPr>
            <a:endParaRPr lang="en-US" sz="2000" dirty="0" smtClean="0">
              <a:latin typeface="Times New Roman" pitchFamily="18" charset="0"/>
              <a:cs typeface="Times New Roman" pitchFamily="18" charset="0"/>
            </a:endParaRPr>
          </a:p>
          <a:p>
            <a:pPr>
              <a:lnSpc>
                <a:spcPct val="150000"/>
              </a:lnSpc>
            </a:pPr>
            <a:endParaRPr lang="en-US" sz="2000" dirty="0" smtClean="0">
              <a:latin typeface="Times New Roman" pitchFamily="18" charset="0"/>
              <a:cs typeface="Times New Roman" pitchFamily="18" charset="0"/>
            </a:endParaRPr>
          </a:p>
          <a:p>
            <a:pPr>
              <a:lnSpc>
                <a:spcPct val="150000"/>
              </a:lnSpc>
            </a:pPr>
            <a:endParaRPr lang="en-US" sz="2000" dirty="0" smtClean="0">
              <a:latin typeface="Times New Roman" pitchFamily="18" charset="0"/>
              <a:cs typeface="Times New Roman" pitchFamily="18" charset="0"/>
            </a:endParaRPr>
          </a:p>
          <a:p>
            <a:endParaRPr lang="ru-RU"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олнцестояние">
  <a:themeElements>
    <a:clrScheme name="Серая">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Солнцестояние">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Солнцестояние">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528</TotalTime>
  <Words>722</Words>
  <Application>Microsoft Office PowerPoint</Application>
  <PresentationFormat>Экран (4:3)</PresentationFormat>
  <Paragraphs>67</Paragraphs>
  <Slides>10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10</vt:i4>
      </vt:variant>
    </vt:vector>
  </HeadingPairs>
  <TitlesOfParts>
    <vt:vector size="11" baseType="lpstr">
      <vt:lpstr>Солнцестояние</vt:lpstr>
      <vt:lpstr>Слайд 1</vt:lpstr>
      <vt:lpstr>               Key aspects</vt:lpstr>
      <vt:lpstr>    Relevance of the master thesis</vt:lpstr>
      <vt:lpstr>                  The Aim </vt:lpstr>
      <vt:lpstr>                   Objectives </vt:lpstr>
      <vt:lpstr>            Defense Statement</vt:lpstr>
      <vt:lpstr>                 Conclusions </vt:lpstr>
      <vt:lpstr>                   Conclusions</vt:lpstr>
      <vt:lpstr>                 Conclusions</vt:lpstr>
      <vt:lpstr>           Recommendations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Серега</dc:creator>
  <cp:lastModifiedBy>Серега</cp:lastModifiedBy>
  <cp:revision>54</cp:revision>
  <dcterms:created xsi:type="dcterms:W3CDTF">2006-08-16T00:00:00Z</dcterms:created>
  <dcterms:modified xsi:type="dcterms:W3CDTF">2018-05-25T16:56:35Z</dcterms:modified>
</cp:coreProperties>
</file>