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6" r:id="rId2"/>
    <p:sldId id="257" r:id="rId3"/>
    <p:sldId id="258" r:id="rId4"/>
    <p:sldId id="261" r:id="rId5"/>
    <p:sldId id="259" r:id="rId6"/>
    <p:sldId id="260"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lgirdas\Desktop\BD3\DB%20GERAS.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Petreikis\Desktop\Magistrinis\DB%20GERAS%20(SU%20GDV,%20IRR%20IR%20DONATO%20TAISYTAS)nauja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lgirdas\Desktop\BD3\DB%20GERA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lgirdas\Desktop\BD3\DB%20GERAS%20(SU%20GDV,%20IRR%20IR%20DONATO%20TAISYTA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lgirdas\Desktop\BD3\DB%20GERAS%20(SU%20GDV,%20IRR%20IR%20DONATO%20TAISYTA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lgirdas\Desktop\BD3\DB%20GERAS%20(SU%20GDV,%20IRR%20IR%20DONATO%20TAISYTA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Petreikis\Desktop\Magistrinis\DB%20GERAS%20(SU%20GDV,%20IRR%20IR%20DONATO%20TAISYTAS)nauja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Petreikis\Desktop\Magistrinis\DB%20GERAS%20(SU%20GDV,%20IRR%20IR%20DONATO%20TAISYTAS)nauja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Petreikis\Desktop\Magistrinis\DB%20GERAS%20(SU%20GDV,%20IRR%20IR%20DONATO%20TAISYTAS)nauja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Petreikis\Desktop\Magistrinis\DB%20GERAS%20(SU%20GDV,%20IRR%20IR%20DONATO%20TAISYTAS)nauja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15"/>
      <c:rotY val="20"/>
      <c:depthPercent val="100"/>
      <c:rAngAx val="1"/>
    </c:view3D>
    <c:floor>
      <c:thickness val="0"/>
    </c:floor>
    <c:sideWall>
      <c:thickness val="0"/>
    </c:sideWall>
    <c:backWall>
      <c:thickness val="0"/>
    </c:backWall>
    <c:plotArea>
      <c:layout>
        <c:manualLayout>
          <c:layoutTarget val="inner"/>
          <c:xMode val="edge"/>
          <c:yMode val="edge"/>
          <c:x val="0.11005530966641838"/>
          <c:y val="2.9089110218984679E-2"/>
          <c:w val="0.87434671804689479"/>
          <c:h val="0.77733104730105063"/>
        </c:manualLayout>
      </c:layout>
      <c:bar3DChart>
        <c:barDir val="col"/>
        <c:grouping val="stacked"/>
        <c:varyColors val="0"/>
        <c:ser>
          <c:idx val="0"/>
          <c:order val="0"/>
          <c:tx>
            <c:v>Į tinklą patiektos el. energijos kiekis MWh</c:v>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invertIfNegative val="0"/>
          <c:dPt>
            <c:idx val="7"/>
            <c:invertIfNegative val="0"/>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dPt>
          <c:dLbls>
            <c:dLbl>
              <c:idx val="0"/>
              <c:layout>
                <c:manualLayout>
                  <c:x val="6.5932445719945965E-3"/>
                  <c:y val="-0.26693730726615961"/>
                </c:manualLayout>
              </c:layout>
              <c:showLegendKey val="0"/>
              <c:showVal val="1"/>
              <c:showCatName val="0"/>
              <c:showSerName val="0"/>
              <c:showPercent val="0"/>
              <c:showBubbleSize val="0"/>
            </c:dLbl>
            <c:dLbl>
              <c:idx val="1"/>
              <c:layout>
                <c:manualLayout>
                  <c:x val="9.8898668579918952E-3"/>
                  <c:y val="-0.21926993096863107"/>
                </c:manualLayout>
              </c:layout>
              <c:showLegendKey val="0"/>
              <c:showVal val="1"/>
              <c:showCatName val="0"/>
              <c:showSerName val="0"/>
              <c:showPercent val="0"/>
              <c:showBubbleSize val="0"/>
            </c:dLbl>
            <c:dLbl>
              <c:idx val="2"/>
              <c:layout>
                <c:manualLayout>
                  <c:x val="8.2415557149932463E-3"/>
                  <c:y val="-0.27647078252566537"/>
                </c:manualLayout>
              </c:layout>
              <c:showLegendKey val="0"/>
              <c:showVal val="1"/>
              <c:showCatName val="0"/>
              <c:showSerName val="0"/>
              <c:showPercent val="0"/>
              <c:showBubbleSize val="0"/>
            </c:dLbl>
            <c:dLbl>
              <c:idx val="3"/>
              <c:layout>
                <c:manualLayout>
                  <c:x val="9.8898668579918952E-3"/>
                  <c:y val="-0.30983794593393527"/>
                </c:manualLayout>
              </c:layout>
              <c:showLegendKey val="0"/>
              <c:showVal val="1"/>
              <c:showCatName val="0"/>
              <c:showSerName val="0"/>
              <c:showPercent val="0"/>
              <c:showBubbleSize val="0"/>
            </c:dLbl>
            <c:dLbl>
              <c:idx val="4"/>
              <c:layout>
                <c:manualLayout>
                  <c:x val="4.9449334289959476E-3"/>
                  <c:y val="-0.18590276756036117"/>
                </c:manualLayout>
              </c:layout>
              <c:showLegendKey val="0"/>
              <c:showVal val="1"/>
              <c:showCatName val="0"/>
              <c:showSerName val="0"/>
              <c:showPercent val="0"/>
              <c:showBubbleSize val="0"/>
            </c:dLbl>
            <c:dLbl>
              <c:idx val="5"/>
              <c:layout>
                <c:manualLayout>
                  <c:x val="3.2966222859972982E-3"/>
                  <c:y val="-0.33367163408269951"/>
                </c:manualLayout>
              </c:layout>
              <c:showLegendKey val="0"/>
              <c:showVal val="1"/>
              <c:showCatName val="0"/>
              <c:showSerName val="0"/>
              <c:showPercent val="0"/>
              <c:showBubbleSize val="0"/>
            </c:dLbl>
            <c:dLbl>
              <c:idx val="6"/>
              <c:layout>
                <c:manualLayout>
                  <c:x val="1.3186489143989193E-2"/>
                  <c:y val="-0.35750532223146375"/>
                </c:manualLayout>
              </c:layout>
              <c:showLegendKey val="0"/>
              <c:showVal val="1"/>
              <c:showCatName val="0"/>
              <c:showSerName val="0"/>
              <c:showPercent val="0"/>
              <c:showBubbleSize val="0"/>
            </c:dLbl>
            <c:dLbl>
              <c:idx val="7"/>
              <c:layout>
                <c:manualLayout>
                  <c:x val="4.9449334289959476E-3"/>
                  <c:y val="-0.29553773304467673"/>
                </c:manualLayout>
              </c:layout>
              <c:showLegendKey val="0"/>
              <c:showVal val="1"/>
              <c:showCatName val="0"/>
              <c:showSerName val="0"/>
              <c:showPercent val="0"/>
              <c:showBubbleSize val="0"/>
            </c:dLbl>
            <c:dLbl>
              <c:idx val="8"/>
              <c:layout>
                <c:manualLayout>
                  <c:x val="6.5932445719945965E-3"/>
                  <c:y val="-0.31937142119344097"/>
                </c:manualLayout>
              </c:layout>
              <c:showLegendKey val="0"/>
              <c:showVal val="1"/>
              <c:showCatName val="0"/>
              <c:showSerName val="0"/>
              <c:showPercent val="0"/>
              <c:showBubbleSize val="0"/>
            </c:dLbl>
            <c:dLbl>
              <c:idx val="9"/>
              <c:layout>
                <c:manualLayout>
                  <c:x val="6.5932445719945965E-3"/>
                  <c:y val="-0.37180553512072234"/>
                </c:manualLayout>
              </c:layout>
              <c:showLegendKey val="0"/>
              <c:showVal val="1"/>
              <c:showCatName val="0"/>
              <c:showSerName val="0"/>
              <c:showPercent val="0"/>
              <c:showBubbleSize val="0"/>
            </c:dLbl>
            <c:dLbl>
              <c:idx val="10"/>
              <c:layout>
                <c:manualLayout>
                  <c:x val="8.2415557149932463E-3"/>
                  <c:y val="-0.31460468356368809"/>
                </c:manualLayout>
              </c:layout>
              <c:showLegendKey val="0"/>
              <c:showVal val="1"/>
              <c:showCatName val="0"/>
              <c:showSerName val="0"/>
              <c:showPercent val="0"/>
              <c:showBubbleSize val="0"/>
            </c:dLbl>
            <c:dLbl>
              <c:idx val="11"/>
              <c:layout>
                <c:manualLayout>
                  <c:x val="9.8898668579918952E-3"/>
                  <c:y val="-0.39563922326948658"/>
                </c:manualLayout>
              </c:layout>
              <c:showLegendKey val="0"/>
              <c:showVal val="1"/>
              <c:showCatName val="0"/>
              <c:showSerName val="0"/>
              <c:showPercent val="0"/>
              <c:showBubbleSize val="0"/>
            </c:dLbl>
            <c:txPr>
              <a:bodyPr/>
              <a:lstStyle/>
              <a:p>
                <a:pPr>
                  <a:defRPr sz="1000" b="0" i="0" u="none" strike="noStrike" baseline="0">
                    <a:solidFill>
                      <a:srgbClr val="000000"/>
                    </a:solidFill>
                    <a:latin typeface="Calibri"/>
                    <a:ea typeface="Calibri"/>
                    <a:cs typeface="Calibri"/>
                  </a:defRPr>
                </a:pPr>
                <a:endParaRPr lang="lt-LT"/>
              </a:p>
            </c:txPr>
            <c:showLegendKey val="0"/>
            <c:showVal val="1"/>
            <c:showCatName val="0"/>
            <c:showSerName val="0"/>
            <c:showPercent val="0"/>
            <c:showBubbleSize val="0"/>
            <c:showLeaderLines val="0"/>
          </c:dLbls>
          <c:cat>
            <c:strRef>
              <c:f>'[DB GERAS.xls]Paros'!$J$47:$U$47</c:f>
              <c:strCache>
                <c:ptCount val="12"/>
                <c:pt idx="0">
                  <c:v>Sausis</c:v>
                </c:pt>
                <c:pt idx="1">
                  <c:v>Vasaris</c:v>
                </c:pt>
                <c:pt idx="2">
                  <c:v>Kovas</c:v>
                </c:pt>
                <c:pt idx="3">
                  <c:v>Balandis</c:v>
                </c:pt>
                <c:pt idx="4">
                  <c:v>Gegužė</c:v>
                </c:pt>
                <c:pt idx="5">
                  <c:v>Birželis</c:v>
                </c:pt>
                <c:pt idx="6">
                  <c:v>Liepa</c:v>
                </c:pt>
                <c:pt idx="7">
                  <c:v>Rugpjūtis</c:v>
                </c:pt>
                <c:pt idx="8">
                  <c:v>Rugsėjis</c:v>
                </c:pt>
                <c:pt idx="9">
                  <c:v>Spalis</c:v>
                </c:pt>
                <c:pt idx="10">
                  <c:v>Lapkritis</c:v>
                </c:pt>
                <c:pt idx="11">
                  <c:v>Gruodis</c:v>
                </c:pt>
              </c:strCache>
            </c:strRef>
          </c:cat>
          <c:val>
            <c:numRef>
              <c:f>'[DB GERAS.xls]Paros'!$J$50:$U$50</c:f>
              <c:numCache>
                <c:formatCode>#,##0</c:formatCode>
                <c:ptCount val="12"/>
                <c:pt idx="0">
                  <c:v>1018333</c:v>
                </c:pt>
                <c:pt idx="1">
                  <c:v>983052</c:v>
                </c:pt>
                <c:pt idx="2">
                  <c:v>1013064</c:v>
                </c:pt>
                <c:pt idx="3">
                  <c:v>1039669</c:v>
                </c:pt>
                <c:pt idx="4">
                  <c:v>969120</c:v>
                </c:pt>
                <c:pt idx="5">
                  <c:v>1041884</c:v>
                </c:pt>
                <c:pt idx="6">
                  <c:v>1059761</c:v>
                </c:pt>
                <c:pt idx="7">
                  <c:v>1033346</c:v>
                </c:pt>
                <c:pt idx="8">
                  <c:v>1034765</c:v>
                </c:pt>
                <c:pt idx="9">
                  <c:v>1065386</c:v>
                </c:pt>
                <c:pt idx="10">
                  <c:v>1037013</c:v>
                </c:pt>
                <c:pt idx="11">
                  <c:v>1099824</c:v>
                </c:pt>
              </c:numCache>
            </c:numRef>
          </c:val>
        </c:ser>
        <c:dLbls>
          <c:showLegendKey val="0"/>
          <c:showVal val="1"/>
          <c:showCatName val="0"/>
          <c:showSerName val="0"/>
          <c:showPercent val="0"/>
          <c:showBubbleSize val="0"/>
        </c:dLbls>
        <c:gapWidth val="75"/>
        <c:shape val="box"/>
        <c:axId val="34802304"/>
        <c:axId val="34834304"/>
        <c:axId val="0"/>
      </c:bar3DChart>
      <c:catAx>
        <c:axId val="34802304"/>
        <c:scaling>
          <c:orientation val="minMax"/>
        </c:scaling>
        <c:delete val="0"/>
        <c:axPos val="b"/>
        <c:numFmt formatCode="General" sourceLinked="1"/>
        <c:majorTickMark val="out"/>
        <c:minorTickMark val="none"/>
        <c:tickLblPos val="nextTo"/>
        <c:txPr>
          <a:bodyPr rot="-2700000" vert="horz"/>
          <a:lstStyle/>
          <a:p>
            <a:pPr>
              <a:defRPr sz="1000" b="0" i="0" u="none" strike="noStrike" baseline="0">
                <a:solidFill>
                  <a:srgbClr val="000000"/>
                </a:solidFill>
                <a:latin typeface="Calibri"/>
                <a:ea typeface="Calibri"/>
                <a:cs typeface="Calibri"/>
              </a:defRPr>
            </a:pPr>
            <a:endParaRPr lang="lt-LT"/>
          </a:p>
        </c:txPr>
        <c:crossAx val="34834304"/>
        <c:crosses val="autoZero"/>
        <c:auto val="1"/>
        <c:lblAlgn val="ctr"/>
        <c:lblOffset val="100"/>
        <c:noMultiLvlLbl val="0"/>
      </c:catAx>
      <c:valAx>
        <c:axId val="34834304"/>
        <c:scaling>
          <c:orientation val="minMax"/>
        </c:scaling>
        <c:delete val="0"/>
        <c:axPos val="l"/>
        <c:majorGridlines/>
        <c:numFmt formatCode="#,##0"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lt-LT"/>
          </a:p>
        </c:txPr>
        <c:crossAx val="34802304"/>
        <c:crossesAt val="1"/>
        <c:crossBetween val="between"/>
        <c:dispUnits>
          <c:builtInUnit val="thousands"/>
          <c:dispUnitsLbl>
            <c:layout>
              <c:manualLayout>
                <c:xMode val="edge"/>
                <c:yMode val="edge"/>
                <c:x val="8.3931094883538379E-2"/>
                <c:y val="6.6058726207601152E-4"/>
              </c:manualLayout>
            </c:layout>
            <c:tx>
              <c:rich>
                <a:bodyPr rot="0" vert="horz"/>
                <a:lstStyle/>
                <a:p>
                  <a:pPr algn="ctr">
                    <a:defRPr sz="1000" b="1" i="0" u="none" strike="noStrike" baseline="0">
                      <a:solidFill>
                        <a:srgbClr val="000000"/>
                      </a:solidFill>
                      <a:latin typeface="Calibri"/>
                      <a:ea typeface="Calibri"/>
                      <a:cs typeface="Calibri"/>
                    </a:defRPr>
                  </a:pPr>
                  <a:r>
                    <a:rPr lang="lt-LT" b="1" noProof="0" dirty="0" smtClean="0"/>
                    <a:t>MWh</a:t>
                  </a:r>
                  <a:endParaRPr lang="lt-LT" b="1" noProof="0" dirty="0"/>
                </a:p>
              </c:rich>
            </c:tx>
          </c:dispUnitsLbl>
        </c:dispUnits>
      </c:valAx>
      <c:spPr>
        <a:noFill/>
      </c:spPr>
    </c:plotArea>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lt-L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'III var. jautr su 1,3lt'!$B$57:$D$57</c:f>
              <c:strCache>
                <c:ptCount val="1"/>
                <c:pt idx="0">
                  <c:v>Grynoji dabartinė vertė (GDV) mln.Lt</c:v>
                </c:pt>
              </c:strCache>
            </c:strRef>
          </c:tx>
          <c:invertIfNegative val="0"/>
          <c:cat>
            <c:strRef>
              <c:f>'III var. jautr su 1,3lt'!$E$56:$G$56</c:f>
              <c:strCache>
                <c:ptCount val="3"/>
                <c:pt idx="0">
                  <c:v>III</c:v>
                </c:pt>
                <c:pt idx="1">
                  <c:v>II</c:v>
                </c:pt>
                <c:pt idx="2">
                  <c:v>I</c:v>
                </c:pt>
              </c:strCache>
            </c:strRef>
          </c:cat>
          <c:val>
            <c:numRef>
              <c:f>'III var. jautr su 1,3lt'!$E$57:$G$57</c:f>
              <c:numCache>
                <c:formatCode>0.00</c:formatCode>
                <c:ptCount val="3"/>
                <c:pt idx="0">
                  <c:v>17.739058560473278</c:v>
                </c:pt>
                <c:pt idx="1">
                  <c:v>7.1950615533430966</c:v>
                </c:pt>
                <c:pt idx="2">
                  <c:v>11.675611879454493</c:v>
                </c:pt>
              </c:numCache>
            </c:numRef>
          </c:val>
        </c:ser>
        <c:ser>
          <c:idx val="1"/>
          <c:order val="1"/>
          <c:tx>
            <c:strRef>
              <c:f>'III var. jautr su 1,3lt'!$B$58:$D$58</c:f>
              <c:strCache>
                <c:ptCount val="1"/>
                <c:pt idx="0">
                  <c:v>Vidinė grąžos norma (VGN) %</c:v>
                </c:pt>
              </c:strCache>
            </c:strRef>
          </c:tx>
          <c:invertIfNegative val="0"/>
          <c:cat>
            <c:strRef>
              <c:f>'III var. jautr su 1,3lt'!$E$56:$G$56</c:f>
              <c:strCache>
                <c:ptCount val="3"/>
                <c:pt idx="0">
                  <c:v>III</c:v>
                </c:pt>
                <c:pt idx="1">
                  <c:v>II</c:v>
                </c:pt>
                <c:pt idx="2">
                  <c:v>I</c:v>
                </c:pt>
              </c:strCache>
            </c:strRef>
          </c:cat>
          <c:val>
            <c:numRef>
              <c:f>'III var. jautr su 1,3lt'!$E$58:$G$58</c:f>
              <c:numCache>
                <c:formatCode>0.00</c:formatCode>
                <c:ptCount val="3"/>
                <c:pt idx="0">
                  <c:v>21.52119574061091</c:v>
                </c:pt>
                <c:pt idx="1">
                  <c:v>19.45</c:v>
                </c:pt>
                <c:pt idx="2">
                  <c:v>18.559999999999999</c:v>
                </c:pt>
              </c:numCache>
            </c:numRef>
          </c:val>
        </c:ser>
        <c:ser>
          <c:idx val="2"/>
          <c:order val="2"/>
          <c:tx>
            <c:strRef>
              <c:f>'III var. jautr su 1,3lt'!$B$59:$D$59</c:f>
              <c:strCache>
                <c:ptCount val="1"/>
                <c:pt idx="0">
                  <c:v>Diskontuotas atsipirkimo laikas  m.</c:v>
                </c:pt>
              </c:strCache>
            </c:strRef>
          </c:tx>
          <c:invertIfNegative val="0"/>
          <c:dLbls>
            <c:dLbl>
              <c:idx val="0"/>
              <c:layout>
                <c:manualLayout>
                  <c:x val="1.7307454567931761E-2"/>
                  <c:y val="3.8491147036181679E-3"/>
                </c:manualLayout>
              </c:layout>
              <c:showLegendKey val="0"/>
              <c:showVal val="1"/>
              <c:showCatName val="0"/>
              <c:showSerName val="0"/>
              <c:showPercent val="0"/>
              <c:showBubbleSize val="0"/>
            </c:dLbl>
            <c:dLbl>
              <c:idx val="1"/>
              <c:layout>
                <c:manualLayout>
                  <c:x val="2.4724800318034913E-2"/>
                  <c:y val="-7.0559187868165519E-17"/>
                </c:manualLayout>
              </c:layout>
              <c:showLegendKey val="0"/>
              <c:showVal val="1"/>
              <c:showCatName val="0"/>
              <c:showSerName val="0"/>
              <c:showPercent val="0"/>
              <c:showBubbleSize val="0"/>
            </c:dLbl>
            <c:dLbl>
              <c:idx val="2"/>
              <c:layout>
                <c:manualLayout>
                  <c:x val="1.977984025442793E-2"/>
                  <c:y val="-7.0559187868165519E-17"/>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'III var. jautr su 1,3lt'!$E$56:$G$56</c:f>
              <c:strCache>
                <c:ptCount val="3"/>
                <c:pt idx="0">
                  <c:v>III</c:v>
                </c:pt>
                <c:pt idx="1">
                  <c:v>II</c:v>
                </c:pt>
                <c:pt idx="2">
                  <c:v>I</c:v>
                </c:pt>
              </c:strCache>
            </c:strRef>
          </c:cat>
          <c:val>
            <c:numRef>
              <c:f>'III var. jautr su 1,3lt'!$E$59:$G$59</c:f>
              <c:numCache>
                <c:formatCode>0.00</c:formatCode>
                <c:ptCount val="3"/>
                <c:pt idx="0">
                  <c:v>6</c:v>
                </c:pt>
                <c:pt idx="1">
                  <c:v>7</c:v>
                </c:pt>
                <c:pt idx="2">
                  <c:v>7</c:v>
                </c:pt>
              </c:numCache>
            </c:numRef>
          </c:val>
        </c:ser>
        <c:dLbls>
          <c:showLegendKey val="0"/>
          <c:showVal val="1"/>
          <c:showCatName val="0"/>
          <c:showSerName val="0"/>
          <c:showPercent val="0"/>
          <c:showBubbleSize val="0"/>
        </c:dLbls>
        <c:gapWidth val="150"/>
        <c:shape val="box"/>
        <c:axId val="40413056"/>
        <c:axId val="40425344"/>
        <c:axId val="0"/>
      </c:bar3DChart>
      <c:catAx>
        <c:axId val="40413056"/>
        <c:scaling>
          <c:orientation val="minMax"/>
        </c:scaling>
        <c:delete val="0"/>
        <c:axPos val="b"/>
        <c:majorTickMark val="out"/>
        <c:minorTickMark val="none"/>
        <c:tickLblPos val="nextTo"/>
        <c:crossAx val="40425344"/>
        <c:crosses val="autoZero"/>
        <c:auto val="1"/>
        <c:lblAlgn val="ctr"/>
        <c:lblOffset val="100"/>
        <c:noMultiLvlLbl val="0"/>
      </c:catAx>
      <c:valAx>
        <c:axId val="40425344"/>
        <c:scaling>
          <c:orientation val="minMax"/>
        </c:scaling>
        <c:delete val="0"/>
        <c:axPos val="l"/>
        <c:numFmt formatCode="0.00" sourceLinked="1"/>
        <c:majorTickMark val="out"/>
        <c:minorTickMark val="none"/>
        <c:tickLblPos val="nextTo"/>
        <c:crossAx val="40413056"/>
        <c:crosses val="autoZero"/>
        <c:crossBetween val="between"/>
      </c:valAx>
    </c:plotArea>
    <c:legend>
      <c:legendPos val="r"/>
      <c:overlay val="0"/>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floor>
    <c:sideWall>
      <c:thickness val="0"/>
      <c:spPr>
        <a:noFill/>
        <a:ln w="25400">
          <a:noFill/>
        </a:ln>
        <a:effectLst>
          <a:innerShdw blurRad="63500" dist="50800" dir="16200000">
            <a:prstClr val="black">
              <a:alpha val="50000"/>
            </a:prstClr>
          </a:innerShdw>
        </a:effectLst>
      </c:spPr>
    </c:sideWall>
    <c:backWall>
      <c:thickness val="0"/>
      <c:spPr>
        <a:noFill/>
        <a:ln w="25400">
          <a:noFill/>
        </a:ln>
        <a:effectLst>
          <a:innerShdw blurRad="63500" dist="50800" dir="16200000">
            <a:prstClr val="black">
              <a:alpha val="50000"/>
            </a:prstClr>
          </a:innerShdw>
        </a:effectLst>
      </c:spPr>
    </c:backWall>
    <c:plotArea>
      <c:layout/>
      <c:bar3DChart>
        <c:barDir val="col"/>
        <c:grouping val="clustered"/>
        <c:varyColors val="0"/>
        <c:ser>
          <c:idx val="0"/>
          <c:order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invertIfNegative val="0"/>
          <c:dLbls>
            <c:txPr>
              <a:bodyPr/>
              <a:lstStyle/>
              <a:p>
                <a:pPr>
                  <a:defRPr sz="1000" b="0" i="0" u="none" strike="noStrike" baseline="0">
                    <a:solidFill>
                      <a:srgbClr val="000000"/>
                    </a:solidFill>
                    <a:latin typeface="Calibri"/>
                    <a:ea typeface="Calibri"/>
                    <a:cs typeface="Calibri"/>
                  </a:defRPr>
                </a:pPr>
                <a:endParaRPr lang="lt-LT"/>
              </a:p>
            </c:txPr>
            <c:showLegendKey val="0"/>
            <c:showVal val="1"/>
            <c:showCatName val="0"/>
            <c:showSerName val="0"/>
            <c:showPercent val="0"/>
            <c:showBubbleSize val="0"/>
            <c:showLeaderLines val="0"/>
          </c:dLbls>
          <c:val>
            <c:numRef>
              <c:f>'[DB GERAS.xls]Paros'!$C$69:$N$69</c:f>
              <c:numCache>
                <c:formatCode>General</c:formatCode>
                <c:ptCount val="12"/>
                <c:pt idx="0">
                  <c:v>868</c:v>
                </c:pt>
                <c:pt idx="1">
                  <c:v>883</c:v>
                </c:pt>
                <c:pt idx="2">
                  <c:v>930</c:v>
                </c:pt>
                <c:pt idx="3">
                  <c:v>536</c:v>
                </c:pt>
                <c:pt idx="4">
                  <c:v>237</c:v>
                </c:pt>
                <c:pt idx="5">
                  <c:v>176</c:v>
                </c:pt>
                <c:pt idx="6">
                  <c:v>199</c:v>
                </c:pt>
                <c:pt idx="7">
                  <c:v>206</c:v>
                </c:pt>
                <c:pt idx="8">
                  <c:v>220</c:v>
                </c:pt>
                <c:pt idx="9">
                  <c:v>409</c:v>
                </c:pt>
                <c:pt idx="10">
                  <c:v>725</c:v>
                </c:pt>
                <c:pt idx="11">
                  <c:v>800</c:v>
                </c:pt>
              </c:numCache>
            </c:numRef>
          </c:val>
        </c:ser>
        <c:ser>
          <c:idx val="1"/>
          <c:order val="1"/>
          <c:invertIfNegative val="0"/>
          <c:dLbls>
            <c:txPr>
              <a:bodyPr/>
              <a:lstStyle/>
              <a:p>
                <a:pPr>
                  <a:defRPr sz="1000" b="0" i="0" u="none" strike="noStrike" baseline="0">
                    <a:solidFill>
                      <a:srgbClr val="000000"/>
                    </a:solidFill>
                    <a:latin typeface="Calibri"/>
                    <a:ea typeface="Calibri"/>
                    <a:cs typeface="Calibri"/>
                  </a:defRPr>
                </a:pPr>
                <a:endParaRPr lang="lt-LT"/>
              </a:p>
            </c:txPr>
            <c:showLegendKey val="0"/>
            <c:showVal val="1"/>
            <c:showCatName val="0"/>
            <c:showSerName val="0"/>
            <c:showPercent val="0"/>
            <c:showBubbleSize val="0"/>
            <c:showLeaderLines val="0"/>
          </c:dLbls>
          <c:val>
            <c:numRef>
              <c:f>'[DB GERAS.xls]Paros'!$C$70:$N$70</c:f>
              <c:numCache>
                <c:formatCode>General</c:formatCode>
                <c:ptCount val="12"/>
              </c:numCache>
            </c:numRef>
          </c:val>
        </c:ser>
        <c:dLbls>
          <c:showLegendKey val="0"/>
          <c:showVal val="0"/>
          <c:showCatName val="0"/>
          <c:showSerName val="0"/>
          <c:showPercent val="0"/>
          <c:showBubbleSize val="0"/>
        </c:dLbls>
        <c:gapWidth val="150"/>
        <c:shape val="box"/>
        <c:axId val="37809536"/>
        <c:axId val="60331136"/>
        <c:axId val="0"/>
      </c:bar3DChart>
      <c:catAx>
        <c:axId val="37809536"/>
        <c:scaling>
          <c:orientation val="minMax"/>
        </c:scaling>
        <c:delete val="0"/>
        <c:axPos val="b"/>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lt-LT"/>
          </a:p>
        </c:txPr>
        <c:crossAx val="60331136"/>
        <c:crosses val="autoZero"/>
        <c:auto val="1"/>
        <c:lblAlgn val="ctr"/>
        <c:lblOffset val="100"/>
        <c:noMultiLvlLbl val="0"/>
      </c:catAx>
      <c:valAx>
        <c:axId val="60331136"/>
        <c:scaling>
          <c:orientation val="minMax"/>
        </c:scaling>
        <c:delete val="0"/>
        <c:axPos val="l"/>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lt-LT"/>
          </a:p>
        </c:txPr>
        <c:crossAx val="37809536"/>
        <c:crosses val="autoZero"/>
        <c:crossBetween val="between"/>
      </c:valAx>
      <c:spPr>
        <a:noFill/>
        <a:ln w="25400">
          <a:noFill/>
        </a:ln>
      </c:spPr>
    </c:plotArea>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lt-LT"/>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3069284572245599"/>
          <c:y val="4.5256744995648392E-2"/>
          <c:w val="0.86930715427754401"/>
          <c:h val="0.92341166231505656"/>
        </c:manualLayout>
      </c:layout>
      <c:lineChart>
        <c:grouping val="standard"/>
        <c:varyColors val="0"/>
        <c:ser>
          <c:idx val="0"/>
          <c:order val="0"/>
          <c:marker>
            <c:symbol val="none"/>
          </c:marker>
          <c:val>
            <c:numRef>
              <c:f>'I var. ekonomika '!$F$33:$U$33</c:f>
              <c:numCache>
                <c:formatCode>#,##0.0\ "Lt"</c:formatCode>
                <c:ptCount val="16"/>
                <c:pt idx="0">
                  <c:v>-15083124</c:v>
                </c:pt>
                <c:pt idx="1">
                  <c:v>-12172226.061407609</c:v>
                </c:pt>
                <c:pt idx="2">
                  <c:v>-9451506.4253739696</c:v>
                </c:pt>
                <c:pt idx="3">
                  <c:v>-6908540.1331656892</c:v>
                </c:pt>
                <c:pt idx="4">
                  <c:v>-4531713.9884715304</c:v>
                </c:pt>
                <c:pt idx="5">
                  <c:v>-2310173.5223586615</c:v>
                </c:pt>
                <c:pt idx="6">
                  <c:v>-233773.42317848746</c:v>
                </c:pt>
                <c:pt idx="7">
                  <c:v>1706968.7949542108</c:v>
                </c:pt>
                <c:pt idx="8">
                  <c:v>3520916.0966952126</c:v>
                </c:pt>
                <c:pt idx="9">
                  <c:v>5216352.4007806433</c:v>
                </c:pt>
                <c:pt idx="10">
                  <c:v>6801020.4109548936</c:v>
                </c:pt>
                <c:pt idx="11">
                  <c:v>8282156.9752826337</c:v>
                </c:pt>
                <c:pt idx="12">
                  <c:v>9666526.135323517</c:v>
                </c:pt>
                <c:pt idx="13">
                  <c:v>10381944.026474349</c:v>
                </c:pt>
                <c:pt idx="14">
                  <c:v>11050621.371226974</c:v>
                </c:pt>
                <c:pt idx="15">
                  <c:v>11675611.879454494</c:v>
                </c:pt>
              </c:numCache>
            </c:numRef>
          </c:val>
          <c:smooth val="0"/>
        </c:ser>
        <c:dLbls>
          <c:showLegendKey val="0"/>
          <c:showVal val="0"/>
          <c:showCatName val="0"/>
          <c:showSerName val="0"/>
          <c:showPercent val="0"/>
          <c:showBubbleSize val="0"/>
        </c:dLbls>
        <c:hiLowLines/>
        <c:marker val="1"/>
        <c:smooth val="0"/>
        <c:axId val="39419904"/>
        <c:axId val="39421440"/>
      </c:lineChart>
      <c:catAx>
        <c:axId val="39419904"/>
        <c:scaling>
          <c:orientation val="minMax"/>
        </c:scaling>
        <c:delete val="0"/>
        <c:axPos val="b"/>
        <c:majorTickMark val="none"/>
        <c:minorTickMark val="none"/>
        <c:tickLblPos val="nextTo"/>
        <c:crossAx val="39421440"/>
        <c:crosses val="autoZero"/>
        <c:auto val="1"/>
        <c:lblAlgn val="ctr"/>
        <c:lblOffset val="100"/>
        <c:noMultiLvlLbl val="0"/>
      </c:catAx>
      <c:valAx>
        <c:axId val="39421440"/>
        <c:scaling>
          <c:orientation val="minMax"/>
        </c:scaling>
        <c:delete val="0"/>
        <c:axPos val="l"/>
        <c:majorGridlines/>
        <c:numFmt formatCode="#,##0.0\ &quot;Lt&quot;" sourceLinked="1"/>
        <c:majorTickMark val="out"/>
        <c:minorTickMark val="none"/>
        <c:tickLblPos val="nextTo"/>
        <c:crossAx val="39419904"/>
        <c:crosses val="autoZero"/>
        <c:crossBetween val="between"/>
      </c:valAx>
      <c:spPr>
        <a:ln>
          <a:noFill/>
        </a:ln>
      </c:spPr>
    </c:plotArea>
    <c:plotVisOnly val="1"/>
    <c:dispBlanksAs val="gap"/>
    <c:showDLblsOverMax val="0"/>
  </c:chart>
  <c:spPr>
    <a:ln>
      <a:noFill/>
    </a:ln>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2158926785912678"/>
          <c:y val="2.8066742398306938E-2"/>
          <c:w val="0.8779078894615574"/>
          <c:h val="0.82178386916062374"/>
        </c:manualLayout>
      </c:layout>
      <c:lineChart>
        <c:grouping val="standard"/>
        <c:varyColors val="0"/>
        <c:ser>
          <c:idx val="0"/>
          <c:order val="0"/>
          <c:marker>
            <c:symbol val="none"/>
          </c:marker>
          <c:val>
            <c:numRef>
              <c:f>'II var. ekonomika'!$F$33:$U$33</c:f>
              <c:numCache>
                <c:formatCode>#,##0.0\ "Lt"</c:formatCode>
                <c:ptCount val="16"/>
                <c:pt idx="0">
                  <c:v>-7541562</c:v>
                </c:pt>
                <c:pt idx="1">
                  <c:v>-6154143.8590522483</c:v>
                </c:pt>
                <c:pt idx="2">
                  <c:v>-4838041.3486834876</c:v>
                </c:pt>
                <c:pt idx="3">
                  <c:v>-3589677.3452758817</c:v>
                </c:pt>
                <c:pt idx="4">
                  <c:v>-2405647.844040337</c:v>
                </c:pt>
                <c:pt idx="5">
                  <c:v>-1282714.0406160641</c:v>
                </c:pt>
                <c:pt idx="6">
                  <c:v>-217794.74009784148</c:v>
                </c:pt>
                <c:pt idx="7">
                  <c:v>792040.91726868949</c:v>
                </c:pt>
                <c:pt idx="8">
                  <c:v>1749580.4243756759</c:v>
                </c:pt>
                <c:pt idx="9">
                  <c:v>2657474.5800436316</c:v>
                </c:pt>
                <c:pt idx="10">
                  <c:v>3518243.8766752263</c:v>
                </c:pt>
                <c:pt idx="11">
                  <c:v>4334284.6129574077</c:v>
                </c:pt>
                <c:pt idx="12">
                  <c:v>5107874.7416042881</c:v>
                </c:pt>
                <c:pt idx="13">
                  <c:v>5841179.4619266624</c:v>
                </c:pt>
                <c:pt idx="14">
                  <c:v>6536256.5667959675</c:v>
                </c:pt>
                <c:pt idx="15">
                  <c:v>7195061.5533430967</c:v>
                </c:pt>
              </c:numCache>
            </c:numRef>
          </c:val>
          <c:smooth val="0"/>
        </c:ser>
        <c:dLbls>
          <c:showLegendKey val="0"/>
          <c:showVal val="0"/>
          <c:showCatName val="0"/>
          <c:showSerName val="0"/>
          <c:showPercent val="0"/>
          <c:showBubbleSize val="0"/>
        </c:dLbls>
        <c:hiLowLines/>
        <c:marker val="1"/>
        <c:smooth val="0"/>
        <c:axId val="39836672"/>
        <c:axId val="39838848"/>
      </c:lineChart>
      <c:catAx>
        <c:axId val="39836672"/>
        <c:scaling>
          <c:orientation val="minMax"/>
        </c:scaling>
        <c:delete val="0"/>
        <c:axPos val="b"/>
        <c:title>
          <c:tx>
            <c:rich>
              <a:bodyPr/>
              <a:lstStyle/>
              <a:p>
                <a:pPr>
                  <a:defRPr/>
                </a:pPr>
                <a:r>
                  <a:rPr lang="lt-LT" noProof="0" dirty="0" smtClean="0"/>
                  <a:t>Naudingo</a:t>
                </a:r>
                <a:r>
                  <a:rPr lang="lt-LT" baseline="0" noProof="0" dirty="0" smtClean="0"/>
                  <a:t> eksploatavimo laikotarpis [m]</a:t>
                </a:r>
                <a:endParaRPr lang="lt-LT" noProof="0" dirty="0"/>
              </a:p>
            </c:rich>
          </c:tx>
          <c:overlay val="0"/>
        </c:title>
        <c:majorTickMark val="none"/>
        <c:minorTickMark val="none"/>
        <c:tickLblPos val="nextTo"/>
        <c:crossAx val="39838848"/>
        <c:crosses val="autoZero"/>
        <c:auto val="1"/>
        <c:lblAlgn val="ctr"/>
        <c:lblOffset val="100"/>
        <c:noMultiLvlLbl val="0"/>
      </c:catAx>
      <c:valAx>
        <c:axId val="39838848"/>
        <c:scaling>
          <c:orientation val="minMax"/>
        </c:scaling>
        <c:delete val="0"/>
        <c:axPos val="l"/>
        <c:majorGridlines/>
        <c:numFmt formatCode="#,##0.0\ &quot;Lt&quot;" sourceLinked="1"/>
        <c:majorTickMark val="out"/>
        <c:minorTickMark val="none"/>
        <c:tickLblPos val="nextTo"/>
        <c:crossAx val="39836672"/>
        <c:crosses val="autoZero"/>
        <c:crossBetween val="between"/>
      </c:valAx>
    </c:plotArea>
    <c:plotVisOnly val="1"/>
    <c:dispBlanksAs val="gap"/>
    <c:showDLblsOverMax val="0"/>
  </c:chart>
  <c:spPr>
    <a:ln>
      <a:noFill/>
    </a:ln>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21983248042130876"/>
          <c:y val="9.7105508870214755E-2"/>
          <c:w val="0.75423559089149517"/>
          <c:h val="0.81886087768440707"/>
        </c:manualLayout>
      </c:layout>
      <c:lineChart>
        <c:grouping val="standard"/>
        <c:varyColors val="0"/>
        <c:ser>
          <c:idx val="0"/>
          <c:order val="0"/>
          <c:marker>
            <c:symbol val="none"/>
          </c:marker>
          <c:val>
            <c:numRef>
              <c:f>'III var. ekonomika'!$F$33:$U$33</c:f>
              <c:numCache>
                <c:formatCode>#,##0.0\ "Lt"</c:formatCode>
                <c:ptCount val="16"/>
                <c:pt idx="0">
                  <c:v>-16536220</c:v>
                </c:pt>
                <c:pt idx="1">
                  <c:v>-15209326.647582017</c:v>
                </c:pt>
                <c:pt idx="2">
                  <c:v>-13969123.495494923</c:v>
                </c:pt>
                <c:pt idx="3">
                  <c:v>-12809946.794787291</c:v>
                </c:pt>
                <c:pt idx="4">
                  <c:v>-11726502.827400031</c:v>
                </c:pt>
                <c:pt idx="5">
                  <c:v>-10713843.730860857</c:v>
                </c:pt>
                <c:pt idx="6">
                  <c:v>-9767344.9024290666</c:v>
                </c:pt>
                <c:pt idx="7">
                  <c:v>-8882683.8795000166</c:v>
                </c:pt>
                <c:pt idx="8">
                  <c:v>-8055820.5998205608</c:v>
                </c:pt>
                <c:pt idx="9">
                  <c:v>-7282978.9513679426</c:v>
                </c:pt>
                <c:pt idx="10">
                  <c:v>-6560629.5276343059</c:v>
                </c:pt>
                <c:pt idx="11">
                  <c:v>-5885473.5095637981</c:v>
                </c:pt>
                <c:pt idx="12">
                  <c:v>-5254427.6005344419</c:v>
                </c:pt>
                <c:pt idx="13">
                  <c:v>-4664609.9455859829</c:v>
                </c:pt>
                <c:pt idx="14">
                  <c:v>-4113326.9705897602</c:v>
                </c:pt>
                <c:pt idx="15">
                  <c:v>-3598061.0812578388</c:v>
                </c:pt>
              </c:numCache>
            </c:numRef>
          </c:val>
          <c:smooth val="0"/>
        </c:ser>
        <c:dLbls>
          <c:showLegendKey val="0"/>
          <c:showVal val="0"/>
          <c:showCatName val="0"/>
          <c:showSerName val="0"/>
          <c:showPercent val="0"/>
          <c:showBubbleSize val="0"/>
        </c:dLbls>
        <c:hiLowLines/>
        <c:marker val="1"/>
        <c:smooth val="0"/>
        <c:axId val="39672448"/>
        <c:axId val="39678720"/>
      </c:lineChart>
      <c:catAx>
        <c:axId val="39672448"/>
        <c:scaling>
          <c:orientation val="minMax"/>
        </c:scaling>
        <c:delete val="0"/>
        <c:axPos val="b"/>
        <c:title>
          <c:tx>
            <c:rich>
              <a:bodyPr/>
              <a:lstStyle/>
              <a:p>
                <a:pPr>
                  <a:defRPr/>
                </a:pPr>
                <a:r>
                  <a:rPr lang="lt-LT" noProof="0" dirty="0" smtClean="0"/>
                  <a:t>Naudingo</a:t>
                </a:r>
                <a:r>
                  <a:rPr lang="lt-LT" baseline="0" noProof="0" dirty="0" smtClean="0"/>
                  <a:t> eksploatavimo laikotarpis [m]</a:t>
                </a:r>
                <a:endParaRPr lang="lt-LT" noProof="0" dirty="0"/>
              </a:p>
            </c:rich>
          </c:tx>
          <c:layout>
            <c:manualLayout>
              <c:xMode val="edge"/>
              <c:yMode val="edge"/>
              <c:x val="0.35928414944890397"/>
              <c:y val="1.9607843137254902E-2"/>
            </c:manualLayout>
          </c:layout>
          <c:overlay val="0"/>
        </c:title>
        <c:majorTickMark val="none"/>
        <c:minorTickMark val="none"/>
        <c:tickLblPos val="nextTo"/>
        <c:crossAx val="39678720"/>
        <c:crosses val="autoZero"/>
        <c:auto val="1"/>
        <c:lblAlgn val="ctr"/>
        <c:lblOffset val="100"/>
        <c:noMultiLvlLbl val="0"/>
      </c:catAx>
      <c:valAx>
        <c:axId val="39678720"/>
        <c:scaling>
          <c:orientation val="minMax"/>
        </c:scaling>
        <c:delete val="0"/>
        <c:axPos val="l"/>
        <c:majorGridlines/>
        <c:title>
          <c:tx>
            <c:rich>
              <a:bodyPr/>
              <a:lstStyle/>
              <a:p>
                <a:pPr>
                  <a:defRPr/>
                </a:pPr>
                <a:r>
                  <a:rPr lang="en-US"/>
                  <a:t>Investicijos[Lt]</a:t>
                </a:r>
              </a:p>
            </c:rich>
          </c:tx>
          <c:overlay val="0"/>
        </c:title>
        <c:numFmt formatCode="#,##0.0\ &quot;Lt&quot;" sourceLinked="1"/>
        <c:majorTickMark val="out"/>
        <c:minorTickMark val="none"/>
        <c:tickLblPos val="nextTo"/>
        <c:crossAx val="39672448"/>
        <c:crosses val="autoZero"/>
        <c:crossBetween val="between"/>
      </c:valAx>
    </c:plotArea>
    <c:plotVisOnly val="1"/>
    <c:dispBlanksAs val="gap"/>
    <c:showDLblsOverMax val="0"/>
  </c:chart>
  <c:spPr>
    <a:ln>
      <a:noFill/>
    </a:ln>
  </c:spPr>
  <c:txPr>
    <a:bodyPr/>
    <a:lstStyle/>
    <a:p>
      <a:pPr>
        <a:defRPr>
          <a:latin typeface="Times New Roman" pitchFamily="18" charset="0"/>
          <a:cs typeface="Times New Roman" pitchFamily="18" charset="0"/>
        </a:defRPr>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0167910769871792"/>
          <c:y val="0.15198353381610796"/>
          <c:w val="0.87535005047172443"/>
          <c:h val="0.67561979645359271"/>
        </c:manualLayout>
      </c:layout>
      <c:bar3DChart>
        <c:barDir val="col"/>
        <c:grouping val="clustered"/>
        <c:varyColors val="0"/>
        <c:ser>
          <c:idx val="1"/>
          <c:order val="0"/>
          <c:tx>
            <c:strRef>
              <c:f>'[DB GERAS (SU GDV, IRR IR DONATO TAISYTAS)naujas.xlsx]I var. jautrumo analizė'!$A$8:$D$8</c:f>
              <c:strCache>
                <c:ptCount val="1"/>
                <c:pt idx="0">
                  <c:v>Deklaruojamas efektyvumas 0,426</c:v>
                </c:pt>
              </c:strCache>
            </c:strRef>
          </c:tx>
          <c:invertIfNegative val="0"/>
          <c:cat>
            <c:strRef>
              <c:f>'[DB GERAS (SU GDV, IRR IR DONATO TAISYTAS)naujas.xlsx]I var. jautrumo analizė'!$E$6:$J$6</c:f>
              <c:strCache>
                <c:ptCount val="5"/>
                <c:pt idx="0">
                  <c:v>į tinklą patiekta el. MWh</c:v>
                </c:pt>
                <c:pt idx="2">
                  <c:v>į tinklą patiekta šil. MWh</c:v>
                </c:pt>
                <c:pt idx="4">
                  <c:v>Gautos lėšos tūkst. Lt/metus</c:v>
                </c:pt>
              </c:strCache>
            </c:strRef>
          </c:cat>
          <c:val>
            <c:numRef>
              <c:f>'[DB GERAS (SU GDV, IRR IR DONATO TAISYTAS)naujas.xlsx]I var. jautrumo analizė'!$E$8:$J$8</c:f>
              <c:numCache>
                <c:formatCode>General</c:formatCode>
                <c:ptCount val="6"/>
                <c:pt idx="0" formatCode="0.0">
                  <c:v>15217.182829971185</c:v>
                </c:pt>
                <c:pt idx="2" formatCode="0.0">
                  <c:v>7598.0230547550445</c:v>
                </c:pt>
                <c:pt idx="4" formatCode="0.00">
                  <c:v>6073.5737925648427</c:v>
                </c:pt>
              </c:numCache>
            </c:numRef>
          </c:val>
        </c:ser>
        <c:ser>
          <c:idx val="0"/>
          <c:order val="1"/>
          <c:tx>
            <c:strRef>
              <c:f>'[DB GERAS (SU GDV, IRR IR DONATO TAISYTAS)naujas.xlsx]I var. jautrumo analizė'!$A$7:$D$7</c:f>
              <c:strCache>
                <c:ptCount val="1"/>
                <c:pt idx="0">
                  <c:v>Realus efektyvumas 0,347</c:v>
                </c:pt>
              </c:strCache>
            </c:strRef>
          </c:tx>
          <c:invertIfNegative val="0"/>
          <c:dLbls>
            <c:dLbl>
              <c:idx val="0"/>
              <c:layout>
                <c:manualLayout>
                  <c:x val="5.6074766355140186E-2"/>
                  <c:y val="-1.2084592145015069E-2"/>
                </c:manualLayout>
              </c:layout>
              <c:showLegendKey val="0"/>
              <c:showVal val="1"/>
              <c:showCatName val="0"/>
              <c:showSerName val="0"/>
              <c:showPercent val="0"/>
              <c:showBubbleSize val="0"/>
            </c:dLbl>
            <c:dLbl>
              <c:idx val="2"/>
              <c:layout>
                <c:manualLayout>
                  <c:x val="4.7767393561786088E-2"/>
                  <c:y val="-4.0281973816717019E-3"/>
                </c:manualLayout>
              </c:layout>
              <c:showLegendKey val="0"/>
              <c:showVal val="1"/>
              <c:showCatName val="0"/>
              <c:showSerName val="0"/>
              <c:showPercent val="0"/>
              <c:showBubbleSize val="0"/>
            </c:dLbl>
            <c:dLbl>
              <c:idx val="4"/>
              <c:layout>
                <c:manualLayout>
                  <c:x val="5.6074766355140186E-2"/>
                  <c:y val="7.3849432215705091E-17"/>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'[DB GERAS (SU GDV, IRR IR DONATO TAISYTAS)naujas.xlsx]I var. jautrumo analizė'!$E$6:$J$6</c:f>
              <c:strCache>
                <c:ptCount val="5"/>
                <c:pt idx="0">
                  <c:v>į tinklą patiekta el. MWh</c:v>
                </c:pt>
                <c:pt idx="2">
                  <c:v>į tinklą patiekta šil. MWh</c:v>
                </c:pt>
                <c:pt idx="4">
                  <c:v>Gautos lėšos tūkst. Lt/metus</c:v>
                </c:pt>
              </c:strCache>
            </c:strRef>
          </c:cat>
          <c:val>
            <c:numRef>
              <c:f>'[DB GERAS (SU GDV, IRR IR DONATO TAISYTAS)naujas.xlsx]I var. jautrumo analizė'!$E$7:$J$7</c:f>
              <c:numCache>
                <c:formatCode>General</c:formatCode>
                <c:ptCount val="6"/>
                <c:pt idx="0" formatCode="0.00">
                  <c:v>12395.217000000001</c:v>
                </c:pt>
                <c:pt idx="2" formatCode="0.0">
                  <c:v>6189</c:v>
                </c:pt>
                <c:pt idx="4" formatCode="0.00">
                  <c:v>4947.2537699999993</c:v>
                </c:pt>
              </c:numCache>
            </c:numRef>
          </c:val>
        </c:ser>
        <c:dLbls>
          <c:showLegendKey val="0"/>
          <c:showVal val="1"/>
          <c:showCatName val="0"/>
          <c:showSerName val="0"/>
          <c:showPercent val="0"/>
          <c:showBubbleSize val="0"/>
        </c:dLbls>
        <c:gapWidth val="150"/>
        <c:shape val="box"/>
        <c:axId val="39996800"/>
        <c:axId val="40017280"/>
        <c:axId val="0"/>
      </c:bar3DChart>
      <c:catAx>
        <c:axId val="39996800"/>
        <c:scaling>
          <c:orientation val="minMax"/>
        </c:scaling>
        <c:delete val="0"/>
        <c:axPos val="b"/>
        <c:majorTickMark val="out"/>
        <c:minorTickMark val="none"/>
        <c:tickLblPos val="nextTo"/>
        <c:crossAx val="40017280"/>
        <c:crosses val="autoZero"/>
        <c:auto val="1"/>
        <c:lblAlgn val="ctr"/>
        <c:lblOffset val="100"/>
        <c:noMultiLvlLbl val="0"/>
      </c:catAx>
      <c:valAx>
        <c:axId val="40017280"/>
        <c:scaling>
          <c:orientation val="minMax"/>
        </c:scaling>
        <c:delete val="0"/>
        <c:axPos val="l"/>
        <c:majorGridlines/>
        <c:numFmt formatCode="0.0" sourceLinked="1"/>
        <c:majorTickMark val="out"/>
        <c:minorTickMark val="none"/>
        <c:tickLblPos val="nextTo"/>
        <c:crossAx val="39996800"/>
        <c:crosses val="autoZero"/>
        <c:crossBetween val="between"/>
      </c:valAx>
    </c:plotArea>
    <c:legend>
      <c:legendPos val="t"/>
      <c:layout>
        <c:manualLayout>
          <c:xMode val="edge"/>
          <c:yMode val="edge"/>
          <c:x val="0.16657597748117764"/>
          <c:y val="2.7096117609951741E-2"/>
          <c:w val="0.66684788153550745"/>
          <c:h val="5.9082693297195697E-2"/>
        </c:manualLayout>
      </c:layout>
      <c:overlay val="0"/>
    </c:legend>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5.9144151472811303E-2"/>
          <c:y val="3.4231092336761651E-2"/>
          <c:w val="0.94085579838208122"/>
          <c:h val="0.62467437133460713"/>
        </c:manualLayout>
      </c:layout>
      <c:bar3DChart>
        <c:barDir val="col"/>
        <c:grouping val="clustered"/>
        <c:varyColors val="0"/>
        <c:ser>
          <c:idx val="1"/>
          <c:order val="0"/>
          <c:tx>
            <c:strRef>
              <c:f>'Ivar jautrumo ekonomika'!$F$59</c:f>
              <c:strCache>
                <c:ptCount val="1"/>
                <c:pt idx="0">
                  <c:v>Deklaruojamas efektyvumas</c:v>
                </c:pt>
              </c:strCache>
            </c:strRef>
          </c:tx>
          <c:invertIfNegative val="0"/>
          <c:dLbls>
            <c:dLbl>
              <c:idx val="0"/>
              <c:layout>
                <c:manualLayout>
                  <c:x val="1.6180669018427105E-2"/>
                  <c:y val="-5.6093374709926584E-2"/>
                </c:manualLayout>
              </c:layout>
              <c:showLegendKey val="0"/>
              <c:showVal val="1"/>
              <c:showCatName val="0"/>
              <c:showSerName val="0"/>
              <c:showPercent val="0"/>
              <c:showBubbleSize val="0"/>
            </c:dLbl>
            <c:dLbl>
              <c:idx val="1"/>
              <c:layout>
                <c:manualLayout>
                  <c:x val="9.7084014110562049E-3"/>
                  <c:y val="-2.8046687354963292E-2"/>
                </c:manualLayout>
              </c:layout>
              <c:showLegendKey val="0"/>
              <c:showVal val="1"/>
              <c:showCatName val="0"/>
              <c:showSerName val="0"/>
              <c:showPercent val="0"/>
              <c:showBubbleSize val="0"/>
            </c:dLbl>
            <c:dLbl>
              <c:idx val="2"/>
              <c:layout>
                <c:manualLayout>
                  <c:x val="9.7084014110562639E-3"/>
                  <c:y val="-5.0484037238933924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multiLvlStrRef>
              <c:f>'Ivar jautrumo ekonomika'!$C$60:$E$62</c:f>
              <c:multiLvlStrCache>
                <c:ptCount val="3"/>
                <c:lvl>
                  <c:pt idx="0">
                    <c:v>mln.Lt</c:v>
                  </c:pt>
                  <c:pt idx="1">
                    <c:v>%</c:v>
                  </c:pt>
                  <c:pt idx="2">
                    <c:v>m.</c:v>
                  </c:pt>
                </c:lvl>
                <c:lvl>
                  <c:pt idx="0">
                    <c:v>Grynoji dabartinė vertė (GDV)</c:v>
                  </c:pt>
                  <c:pt idx="1">
                    <c:v>Vidinė grąžos norma (VGN)</c:v>
                  </c:pt>
                  <c:pt idx="2">
                    <c:v>Diskontuotas atsipirkimo laikas</c:v>
                  </c:pt>
                </c:lvl>
              </c:multiLvlStrCache>
            </c:multiLvlStrRef>
          </c:cat>
          <c:val>
            <c:numRef>
              <c:f>'Ivar jautrumo ekonomika'!$F$60:$F$62</c:f>
              <c:numCache>
                <c:formatCode>0.0</c:formatCode>
                <c:ptCount val="3"/>
                <c:pt idx="0">
                  <c:v>20.030918275736202</c:v>
                </c:pt>
                <c:pt idx="1">
                  <c:v>25.769187156993102</c:v>
                </c:pt>
                <c:pt idx="2" formatCode="General">
                  <c:v>5</c:v>
                </c:pt>
              </c:numCache>
            </c:numRef>
          </c:val>
        </c:ser>
        <c:ser>
          <c:idx val="0"/>
          <c:order val="1"/>
          <c:tx>
            <c:strRef>
              <c:f>'Ivar jautrumo ekonomika'!$G$59</c:f>
              <c:strCache>
                <c:ptCount val="1"/>
                <c:pt idx="0">
                  <c:v>Realus efektyvumas</c:v>
                </c:pt>
              </c:strCache>
            </c:strRef>
          </c:tx>
          <c:invertIfNegative val="0"/>
          <c:dLbls>
            <c:dLbl>
              <c:idx val="0"/>
              <c:layout>
                <c:manualLayout>
                  <c:x val="2.265293662579795E-2"/>
                  <c:y val="-3.3656024825955949E-2"/>
                </c:manualLayout>
              </c:layout>
              <c:showLegendKey val="0"/>
              <c:showVal val="1"/>
              <c:showCatName val="0"/>
              <c:showSerName val="0"/>
              <c:showPercent val="0"/>
              <c:showBubbleSize val="0"/>
            </c:dLbl>
            <c:dLbl>
              <c:idx val="1"/>
              <c:layout>
                <c:manualLayout>
                  <c:x val="1.4562602116584396E-2"/>
                  <c:y val="-5.0484037238933951E-2"/>
                </c:manualLayout>
              </c:layout>
              <c:showLegendKey val="0"/>
              <c:showVal val="1"/>
              <c:showCatName val="0"/>
              <c:showSerName val="0"/>
              <c:showPercent val="0"/>
              <c:showBubbleSize val="0"/>
            </c:dLbl>
            <c:dLbl>
              <c:idx val="2"/>
              <c:layout>
                <c:manualLayout>
                  <c:x val="1.6180669018427105E-2"/>
                  <c:y val="-4.487469976794121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multiLvlStrRef>
              <c:f>'Ivar jautrumo ekonomika'!$C$60:$E$62</c:f>
              <c:multiLvlStrCache>
                <c:ptCount val="3"/>
                <c:lvl>
                  <c:pt idx="0">
                    <c:v>mln.Lt</c:v>
                  </c:pt>
                  <c:pt idx="1">
                    <c:v>%</c:v>
                  </c:pt>
                  <c:pt idx="2">
                    <c:v>m.</c:v>
                  </c:pt>
                </c:lvl>
                <c:lvl>
                  <c:pt idx="0">
                    <c:v>Grynoji dabartinė vertė (GDV)</c:v>
                  </c:pt>
                  <c:pt idx="1">
                    <c:v>Vidinė grąžos norma (VGN)</c:v>
                  </c:pt>
                  <c:pt idx="2">
                    <c:v>Diskontuotas atsipirkimo laikas</c:v>
                  </c:pt>
                </c:lvl>
              </c:multiLvlStrCache>
            </c:multiLvlStrRef>
          </c:cat>
          <c:val>
            <c:numRef>
              <c:f>'Ivar jautrumo ekonomika'!$G$60:$G$62</c:f>
              <c:numCache>
                <c:formatCode>0.0</c:formatCode>
                <c:ptCount val="3"/>
                <c:pt idx="0">
                  <c:v>11.675611879454493</c:v>
                </c:pt>
                <c:pt idx="1">
                  <c:v>18.564117685277658</c:v>
                </c:pt>
                <c:pt idx="2" formatCode="General">
                  <c:v>7</c:v>
                </c:pt>
              </c:numCache>
            </c:numRef>
          </c:val>
        </c:ser>
        <c:dLbls>
          <c:showLegendKey val="0"/>
          <c:showVal val="1"/>
          <c:showCatName val="0"/>
          <c:showSerName val="0"/>
          <c:showPercent val="0"/>
          <c:showBubbleSize val="0"/>
        </c:dLbls>
        <c:gapWidth val="300"/>
        <c:shape val="box"/>
        <c:axId val="40322176"/>
        <c:axId val="40323712"/>
        <c:axId val="0"/>
      </c:bar3DChart>
      <c:catAx>
        <c:axId val="40322176"/>
        <c:scaling>
          <c:orientation val="minMax"/>
        </c:scaling>
        <c:delete val="0"/>
        <c:axPos val="b"/>
        <c:majorTickMark val="none"/>
        <c:minorTickMark val="none"/>
        <c:tickLblPos val="nextTo"/>
        <c:crossAx val="40323712"/>
        <c:crosses val="autoZero"/>
        <c:auto val="1"/>
        <c:lblAlgn val="ctr"/>
        <c:lblOffset val="100"/>
        <c:noMultiLvlLbl val="0"/>
      </c:catAx>
      <c:valAx>
        <c:axId val="40323712"/>
        <c:scaling>
          <c:orientation val="minMax"/>
        </c:scaling>
        <c:delete val="0"/>
        <c:axPos val="l"/>
        <c:majorGridlines/>
        <c:numFmt formatCode="0.0" sourceLinked="1"/>
        <c:majorTickMark val="out"/>
        <c:minorTickMark val="none"/>
        <c:tickLblPos val="nextTo"/>
        <c:crossAx val="40322176"/>
        <c:crosses val="autoZero"/>
        <c:crossBetween val="between"/>
      </c:valAx>
    </c:plotArea>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5.4917380579112607E-2"/>
          <c:y val="6.6891830315348774E-2"/>
          <c:w val="0.9418158857641622"/>
          <c:h val="0.58372571274973051"/>
        </c:manualLayout>
      </c:layout>
      <c:bar3DChart>
        <c:barDir val="col"/>
        <c:grouping val="clustered"/>
        <c:varyColors val="0"/>
        <c:ser>
          <c:idx val="0"/>
          <c:order val="0"/>
          <c:tx>
            <c:v>Subsidijų dydis sudaro 50% visų reikalingų investicijų</c:v>
          </c:tx>
          <c:invertIfNegative val="0"/>
          <c:dLbls>
            <c:dLbl>
              <c:idx val="0"/>
              <c:layout>
                <c:manualLayout>
                  <c:x val="-1.5243631642802582E-3"/>
                  <c:y val="-4.6763341590561225E-2"/>
                </c:manualLayout>
              </c:layout>
              <c:showLegendKey val="0"/>
              <c:showVal val="1"/>
              <c:showCatName val="0"/>
              <c:showSerName val="0"/>
              <c:showPercent val="0"/>
              <c:showBubbleSize val="0"/>
            </c:dLbl>
            <c:dLbl>
              <c:idx val="1"/>
              <c:layout>
                <c:manualLayout>
                  <c:x val="0"/>
                  <c:y val="-5.2608759289381316E-2"/>
                </c:manualLayout>
              </c:layout>
              <c:showLegendKey val="0"/>
              <c:showVal val="1"/>
              <c:showCatName val="0"/>
              <c:showSerName val="0"/>
              <c:showPercent val="0"/>
              <c:showBubbleSize val="0"/>
            </c:dLbl>
            <c:dLbl>
              <c:idx val="2"/>
              <c:layout>
                <c:manualLayout>
                  <c:x val="1.2194905314242065E-2"/>
                  <c:y val="-4.6763341590561169E-2"/>
                </c:manualLayout>
              </c:layout>
              <c:showLegendKey val="0"/>
              <c:showVal val="1"/>
              <c:showCatName val="0"/>
              <c:showSerName val="0"/>
              <c:showPercent val="0"/>
              <c:showBubbleSize val="0"/>
            </c:dLbl>
            <c:dLbl>
              <c:idx val="3"/>
              <c:layout>
                <c:manualLayout>
                  <c:x val="6.0974526571210327E-3"/>
                  <c:y val="-3.5072506192920877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multiLvlStrRef>
              <c:f>'II var. jautrumo ek. su birza'!$C$53:$E$56</c:f>
              <c:multiLvlStrCache>
                <c:ptCount val="4"/>
                <c:lvl>
                  <c:pt idx="0">
                    <c:v>mln. Lt</c:v>
                  </c:pt>
                  <c:pt idx="1">
                    <c:v>%</c:v>
                  </c:pt>
                  <c:pt idx="2">
                    <c:v>m.</c:v>
                  </c:pt>
                  <c:pt idx="3">
                    <c:v>mln. Lt</c:v>
                  </c:pt>
                </c:lvl>
                <c:lvl>
                  <c:pt idx="0">
                    <c:v>Grynoji dabartinė vertė (GDV)</c:v>
                  </c:pt>
                  <c:pt idx="1">
                    <c:v>Vidinė grąžos norma (VGN)</c:v>
                  </c:pt>
                  <c:pt idx="2">
                    <c:v>Diskontuotas atsipirkimo laikas</c:v>
                  </c:pt>
                  <c:pt idx="3">
                    <c:v>Reikalingos investicijos</c:v>
                  </c:pt>
                </c:lvl>
              </c:multiLvlStrCache>
            </c:multiLvlStrRef>
          </c:cat>
          <c:val>
            <c:numRef>
              <c:f>'II var. jautrumo ek. su birza'!$F$53:$F$56</c:f>
              <c:numCache>
                <c:formatCode>0.00</c:formatCode>
                <c:ptCount val="4"/>
                <c:pt idx="0">
                  <c:v>2.3277740098435982</c:v>
                </c:pt>
                <c:pt idx="1">
                  <c:v>11.232216518352956</c:v>
                </c:pt>
                <c:pt idx="2" formatCode="0">
                  <c:v>10</c:v>
                </c:pt>
                <c:pt idx="3">
                  <c:v>9.0498744000000002</c:v>
                </c:pt>
              </c:numCache>
            </c:numRef>
          </c:val>
        </c:ser>
        <c:ser>
          <c:idx val="1"/>
          <c:order val="1"/>
          <c:tx>
            <c:v>Subsidijų dydis sudaro 40% visų reikalingų investicijų</c:v>
          </c:tx>
          <c:invertIfNegative val="0"/>
          <c:dLbls>
            <c:dLbl>
              <c:idx val="0"/>
              <c:layout>
                <c:manualLayout>
                  <c:x val="1.5243631642802581E-2"/>
                  <c:y val="-4.0917923891741023E-2"/>
                </c:manualLayout>
              </c:layout>
              <c:showLegendKey val="0"/>
              <c:showVal val="1"/>
              <c:showCatName val="0"/>
              <c:showSerName val="0"/>
              <c:showPercent val="0"/>
              <c:showBubbleSize val="0"/>
            </c:dLbl>
            <c:dLbl>
              <c:idx val="1"/>
              <c:layout>
                <c:manualLayout>
                  <c:x val="9.1461789856815481E-3"/>
                  <c:y val="-4.091792389174103E-2"/>
                </c:manualLayout>
              </c:layout>
              <c:showLegendKey val="0"/>
              <c:showVal val="1"/>
              <c:showCatName val="0"/>
              <c:showSerName val="0"/>
              <c:showPercent val="0"/>
              <c:showBubbleSize val="0"/>
            </c:dLbl>
            <c:dLbl>
              <c:idx val="2"/>
              <c:layout>
                <c:manualLayout>
                  <c:x val="1.8292357971363096E-2"/>
                  <c:y val="-4.6763341590561169E-2"/>
                </c:manualLayout>
              </c:layout>
              <c:showLegendKey val="0"/>
              <c:showVal val="1"/>
              <c:showCatName val="0"/>
              <c:showSerName val="0"/>
              <c:showPercent val="0"/>
              <c:showBubbleSize val="0"/>
            </c:dLbl>
            <c:dLbl>
              <c:idx val="3"/>
              <c:layout>
                <c:manualLayout>
                  <c:x val="7.6218158214014023E-3"/>
                  <c:y val="-3.5072506192920877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multiLvlStrRef>
              <c:f>'II var. jautrumo ek. su birza'!$C$53:$E$56</c:f>
              <c:multiLvlStrCache>
                <c:ptCount val="4"/>
                <c:lvl>
                  <c:pt idx="0">
                    <c:v>mln. Lt</c:v>
                  </c:pt>
                  <c:pt idx="1">
                    <c:v>%</c:v>
                  </c:pt>
                  <c:pt idx="2">
                    <c:v>m.</c:v>
                  </c:pt>
                  <c:pt idx="3">
                    <c:v>mln. Lt</c:v>
                  </c:pt>
                </c:lvl>
                <c:lvl>
                  <c:pt idx="0">
                    <c:v>Grynoji dabartinė vertė (GDV)</c:v>
                  </c:pt>
                  <c:pt idx="1">
                    <c:v>Vidinė grąžos norma (VGN)</c:v>
                  </c:pt>
                  <c:pt idx="2">
                    <c:v>Diskontuotas atsipirkimo laikas</c:v>
                  </c:pt>
                  <c:pt idx="3">
                    <c:v>Reikalingos investicijos</c:v>
                  </c:pt>
                </c:lvl>
              </c:multiLvlStrCache>
            </c:multiLvlStrRef>
          </c:cat>
          <c:val>
            <c:numRef>
              <c:f>'II var. jautrumo ek. su birza'!$G$53:$G$56</c:f>
              <c:numCache>
                <c:formatCode>0.00</c:formatCode>
                <c:ptCount val="4"/>
                <c:pt idx="0">
                  <c:v>7.1950615533430966</c:v>
                </c:pt>
                <c:pt idx="1">
                  <c:v>19.447208914642779</c:v>
                </c:pt>
                <c:pt idx="2" formatCode="0">
                  <c:v>7</c:v>
                </c:pt>
                <c:pt idx="3">
                  <c:v>7.5415619999999999</c:v>
                </c:pt>
              </c:numCache>
            </c:numRef>
          </c:val>
        </c:ser>
        <c:dLbls>
          <c:showLegendKey val="0"/>
          <c:showVal val="1"/>
          <c:showCatName val="0"/>
          <c:showSerName val="0"/>
          <c:showPercent val="0"/>
          <c:showBubbleSize val="0"/>
        </c:dLbls>
        <c:gapWidth val="150"/>
        <c:shape val="box"/>
        <c:axId val="39725312"/>
        <c:axId val="39726464"/>
        <c:axId val="0"/>
      </c:bar3DChart>
      <c:catAx>
        <c:axId val="39725312"/>
        <c:scaling>
          <c:orientation val="minMax"/>
        </c:scaling>
        <c:delete val="0"/>
        <c:axPos val="b"/>
        <c:majorTickMark val="out"/>
        <c:minorTickMark val="none"/>
        <c:tickLblPos val="nextTo"/>
        <c:crossAx val="39726464"/>
        <c:crosses val="autoZero"/>
        <c:auto val="1"/>
        <c:lblAlgn val="ctr"/>
        <c:lblOffset val="100"/>
        <c:noMultiLvlLbl val="0"/>
      </c:catAx>
      <c:valAx>
        <c:axId val="39726464"/>
        <c:scaling>
          <c:orientation val="minMax"/>
        </c:scaling>
        <c:delete val="0"/>
        <c:axPos val="l"/>
        <c:majorGridlines/>
        <c:numFmt formatCode="0.00" sourceLinked="1"/>
        <c:majorTickMark val="out"/>
        <c:minorTickMark val="none"/>
        <c:tickLblPos val="nextTo"/>
        <c:crossAx val="39725312"/>
        <c:crosses val="autoZero"/>
        <c:crossBetween val="between"/>
      </c:valAx>
    </c:plotArea>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'III var. jautrumas'!$B$57:$D$57</c:f>
              <c:strCache>
                <c:ptCount val="1"/>
                <c:pt idx="0">
                  <c:v>Grynoji dabartinė vertė (GDV) mln.Lt</c:v>
                </c:pt>
              </c:strCache>
            </c:strRef>
          </c:tx>
          <c:invertIfNegative val="0"/>
          <c:dLbls>
            <c:dLbl>
              <c:idx val="0"/>
              <c:layout>
                <c:manualLayout>
                  <c:x val="-1.4134710843141067E-2"/>
                  <c:y val="-3.0351017281857292E-2"/>
                </c:manualLayout>
              </c:layout>
              <c:showLegendKey val="0"/>
              <c:showVal val="1"/>
              <c:showCatName val="0"/>
              <c:showSerName val="0"/>
              <c:showPercent val="0"/>
              <c:showBubbleSize val="0"/>
            </c:dLbl>
            <c:dLbl>
              <c:idx val="2"/>
              <c:layout>
                <c:manualLayout>
                  <c:x val="-1.884628112418809E-2"/>
                  <c:y val="-3.41448944420894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'III var. jautrumas'!$E$56:$G$56</c:f>
              <c:strCache>
                <c:ptCount val="3"/>
                <c:pt idx="0">
                  <c:v>III</c:v>
                </c:pt>
                <c:pt idx="1">
                  <c:v>II</c:v>
                </c:pt>
                <c:pt idx="2">
                  <c:v>I</c:v>
                </c:pt>
              </c:strCache>
            </c:strRef>
          </c:cat>
          <c:val>
            <c:numRef>
              <c:f>'III var. jautrumas'!$E$57:$G$57</c:f>
              <c:numCache>
                <c:formatCode>0.00</c:formatCode>
                <c:ptCount val="3"/>
                <c:pt idx="0">
                  <c:v>11.463435136434715</c:v>
                </c:pt>
                <c:pt idx="1">
                  <c:v>7.1950615533430966</c:v>
                </c:pt>
                <c:pt idx="2">
                  <c:v>11.675611879454493</c:v>
                </c:pt>
              </c:numCache>
            </c:numRef>
          </c:val>
        </c:ser>
        <c:ser>
          <c:idx val="1"/>
          <c:order val="1"/>
          <c:tx>
            <c:strRef>
              <c:f>'III var. jautrumas'!$B$58:$D$58</c:f>
              <c:strCache>
                <c:ptCount val="1"/>
                <c:pt idx="0">
                  <c:v>Vidinė grąžos norma (VGN) %</c:v>
                </c:pt>
              </c:strCache>
            </c:strRef>
          </c:tx>
          <c:invertIfNegative val="0"/>
          <c:cat>
            <c:strRef>
              <c:f>'III var. jautrumas'!$E$56:$G$56</c:f>
              <c:strCache>
                <c:ptCount val="3"/>
                <c:pt idx="0">
                  <c:v>III</c:v>
                </c:pt>
                <c:pt idx="1">
                  <c:v>II</c:v>
                </c:pt>
                <c:pt idx="2">
                  <c:v>I</c:v>
                </c:pt>
              </c:strCache>
            </c:strRef>
          </c:cat>
          <c:val>
            <c:numRef>
              <c:f>'III var. jautrumas'!$E$58:$G$58</c:f>
              <c:numCache>
                <c:formatCode>0.00</c:formatCode>
                <c:ptCount val="3"/>
                <c:pt idx="0">
                  <c:v>16.760000000000002</c:v>
                </c:pt>
                <c:pt idx="1">
                  <c:v>19.45</c:v>
                </c:pt>
                <c:pt idx="2">
                  <c:v>18.559999999999999</c:v>
                </c:pt>
              </c:numCache>
            </c:numRef>
          </c:val>
        </c:ser>
        <c:ser>
          <c:idx val="2"/>
          <c:order val="2"/>
          <c:tx>
            <c:strRef>
              <c:f>'III var. jautrumas'!$B$59:$D$59</c:f>
              <c:strCache>
                <c:ptCount val="1"/>
                <c:pt idx="0">
                  <c:v>Diskontuotas atsipirkimo laikas  m.</c:v>
                </c:pt>
              </c:strCache>
            </c:strRef>
          </c:tx>
          <c:invertIfNegative val="0"/>
          <c:dLbls>
            <c:dLbl>
              <c:idx val="0"/>
              <c:layout>
                <c:manualLayout>
                  <c:x val="1.884570082449941E-2"/>
                  <c:y val="6.964148736010936E-17"/>
                </c:manualLayout>
              </c:layout>
              <c:showLegendKey val="0"/>
              <c:showVal val="1"/>
              <c:showCatName val="0"/>
              <c:showSerName val="0"/>
              <c:showPercent val="0"/>
              <c:showBubbleSize val="0"/>
            </c:dLbl>
            <c:dLbl>
              <c:idx val="1"/>
              <c:layout>
                <c:manualLayout>
                  <c:x val="1.884628112418809E-2"/>
                  <c:y val="-6.9553611115005445E-17"/>
                </c:manualLayout>
              </c:layout>
              <c:showLegendKey val="0"/>
              <c:showVal val="1"/>
              <c:showCatName val="0"/>
              <c:showSerName val="0"/>
              <c:showPercent val="0"/>
              <c:showBubbleSize val="0"/>
            </c:dLbl>
            <c:dLbl>
              <c:idx val="2"/>
              <c:layout>
                <c:manualLayout>
                  <c:x val="2.1202066264711598E-2"/>
                  <c:y val="-6.9553611115005445E-17"/>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'III var. jautrumas'!$E$56:$G$56</c:f>
              <c:strCache>
                <c:ptCount val="3"/>
                <c:pt idx="0">
                  <c:v>III</c:v>
                </c:pt>
                <c:pt idx="1">
                  <c:v>II</c:v>
                </c:pt>
                <c:pt idx="2">
                  <c:v>I</c:v>
                </c:pt>
              </c:strCache>
            </c:strRef>
          </c:cat>
          <c:val>
            <c:numRef>
              <c:f>'III var. jautrumas'!$E$59:$G$59</c:f>
              <c:numCache>
                <c:formatCode>0.00</c:formatCode>
                <c:ptCount val="3"/>
                <c:pt idx="0">
                  <c:v>7</c:v>
                </c:pt>
                <c:pt idx="1">
                  <c:v>7</c:v>
                </c:pt>
                <c:pt idx="2">
                  <c:v>7</c:v>
                </c:pt>
              </c:numCache>
            </c:numRef>
          </c:val>
        </c:ser>
        <c:dLbls>
          <c:showLegendKey val="0"/>
          <c:showVal val="1"/>
          <c:showCatName val="0"/>
          <c:showSerName val="0"/>
          <c:showPercent val="0"/>
          <c:showBubbleSize val="0"/>
        </c:dLbls>
        <c:gapWidth val="150"/>
        <c:shape val="box"/>
        <c:axId val="39774848"/>
        <c:axId val="40400384"/>
        <c:axId val="0"/>
      </c:bar3DChart>
      <c:catAx>
        <c:axId val="39774848"/>
        <c:scaling>
          <c:orientation val="minMax"/>
        </c:scaling>
        <c:delete val="0"/>
        <c:axPos val="b"/>
        <c:majorTickMark val="out"/>
        <c:minorTickMark val="none"/>
        <c:tickLblPos val="nextTo"/>
        <c:crossAx val="40400384"/>
        <c:crosses val="autoZero"/>
        <c:auto val="1"/>
        <c:lblAlgn val="ctr"/>
        <c:lblOffset val="100"/>
        <c:noMultiLvlLbl val="0"/>
      </c:catAx>
      <c:valAx>
        <c:axId val="40400384"/>
        <c:scaling>
          <c:orientation val="minMax"/>
        </c:scaling>
        <c:delete val="0"/>
        <c:axPos val="l"/>
        <c:numFmt formatCode="0.00" sourceLinked="1"/>
        <c:majorTickMark val="out"/>
        <c:minorTickMark val="none"/>
        <c:tickLblPos val="nextTo"/>
        <c:crossAx val="39774848"/>
        <c:crosses val="autoZero"/>
        <c:crossBetween val="between"/>
        <c:majorUnit val="5"/>
      </c:valAx>
    </c:plotArea>
    <c:legend>
      <c:legendPos val="r"/>
      <c:overlay val="0"/>
    </c:legend>
    <c:plotVisOnly val="1"/>
    <c:dispBlanksAs val="gap"/>
    <c:showDLblsOverMax val="0"/>
  </c:chart>
  <c:spPr>
    <a:ln>
      <a:noFill/>
    </a:ln>
  </c:spPr>
  <c:externalData r:id="rId1">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0.03</cdr:x>
      <cdr:y>0</cdr:y>
    </cdr:from>
    <cdr:to>
      <cdr:x>0.09604</cdr:x>
      <cdr:y>0.23415</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16024" y="0"/>
          <a:ext cx="475529" cy="597460"/>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lt-LT" smtClean="0"/>
              <a:t>dbdfbv</a:t>
            </a:r>
            <a:endParaRPr lang="lt-LT"/>
          </a:p>
        </p:txBody>
      </p:sp>
      <p:sp>
        <p:nvSpPr>
          <p:cNvPr id="3" name="Datos vietos rezervavimo ženklas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lt-LT" smtClean="0"/>
              <a:t>2014.06.04</a:t>
            </a:r>
            <a:endParaRPr lang="lt-LT"/>
          </a:p>
        </p:txBody>
      </p:sp>
      <p:sp>
        <p:nvSpPr>
          <p:cNvPr id="4" name="Poraštės vietos rezervavimo ženklas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CA04CA-3ECF-4BCC-87DA-3DECEA52CA9D}" type="slidenum">
              <a:rPr lang="lt-LT" smtClean="0"/>
              <a:t>‹#›</a:t>
            </a:fld>
            <a:endParaRPr lang="lt-LT"/>
          </a:p>
        </p:txBody>
      </p:sp>
    </p:spTree>
    <p:extLst>
      <p:ext uri="{BB962C8B-B14F-4D97-AF65-F5344CB8AC3E}">
        <p14:creationId xmlns:p14="http://schemas.microsoft.com/office/powerpoint/2010/main" val="959303127"/>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lt-LT" dirty="0" err="1" smtClean="0"/>
              <a:t>dbdfbv</a:t>
            </a:r>
            <a:endParaRPr lang="lt-LT" dirty="0"/>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lt-LT" smtClean="0"/>
              <a:t>2014.06.04</a:t>
            </a:r>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94C513-B5CC-4C6A-8927-607DD4D0E43A}" type="slidenum">
              <a:rPr lang="lt-LT" smtClean="0"/>
              <a:t>‹#›</a:t>
            </a:fld>
            <a:endParaRPr lang="lt-LT"/>
          </a:p>
        </p:txBody>
      </p:sp>
    </p:spTree>
    <p:extLst>
      <p:ext uri="{BB962C8B-B14F-4D97-AF65-F5344CB8AC3E}">
        <p14:creationId xmlns:p14="http://schemas.microsoft.com/office/powerpoint/2010/main" val="1488452239"/>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ED94C513-B5CC-4C6A-8927-607DD4D0E43A}" type="slidenum">
              <a:rPr lang="lt-LT" smtClean="0"/>
              <a:t>1</a:t>
            </a:fld>
            <a:endParaRPr lang="lt-LT" dirty="0"/>
          </a:p>
        </p:txBody>
      </p:sp>
      <p:sp>
        <p:nvSpPr>
          <p:cNvPr id="5" name="Datos vietos rezervavimo ženklas 4"/>
          <p:cNvSpPr>
            <a:spLocks noGrp="1"/>
          </p:cNvSpPr>
          <p:nvPr>
            <p:ph type="dt" idx="11"/>
          </p:nvPr>
        </p:nvSpPr>
        <p:spPr/>
        <p:txBody>
          <a:bodyPr/>
          <a:lstStyle/>
          <a:p>
            <a:r>
              <a:rPr lang="lt-LT" dirty="0" smtClean="0"/>
              <a:t>2014.06.04</a:t>
            </a:r>
            <a:endParaRPr lang="lt-LT" dirty="0"/>
          </a:p>
        </p:txBody>
      </p:sp>
      <p:sp>
        <p:nvSpPr>
          <p:cNvPr id="6" name="Antraštės vietos rezervavimo ženklas 5"/>
          <p:cNvSpPr>
            <a:spLocks noGrp="1"/>
          </p:cNvSpPr>
          <p:nvPr>
            <p:ph type="hdr" sz="quarter" idx="12"/>
          </p:nvPr>
        </p:nvSpPr>
        <p:spPr/>
        <p:txBody>
          <a:bodyPr/>
          <a:lstStyle/>
          <a:p>
            <a:r>
              <a:rPr lang="lt-LT" dirty="0" err="1" smtClean="0"/>
              <a:t>dbdfbv</a:t>
            </a:r>
            <a:endParaRPr lang="lt-LT"/>
          </a:p>
        </p:txBody>
      </p:sp>
    </p:spTree>
    <p:extLst>
      <p:ext uri="{BB962C8B-B14F-4D97-AF65-F5344CB8AC3E}">
        <p14:creationId xmlns:p14="http://schemas.microsoft.com/office/powerpoint/2010/main" val="3625866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ED94C513-B5CC-4C6A-8927-607DD4D0E43A}" type="slidenum">
              <a:rPr lang="lt-LT" smtClean="0"/>
              <a:t>2</a:t>
            </a:fld>
            <a:endParaRPr lang="lt-LT"/>
          </a:p>
        </p:txBody>
      </p:sp>
      <p:sp>
        <p:nvSpPr>
          <p:cNvPr id="5" name="Datos vietos rezervavimo ženklas 4"/>
          <p:cNvSpPr>
            <a:spLocks noGrp="1"/>
          </p:cNvSpPr>
          <p:nvPr>
            <p:ph type="dt" idx="11"/>
          </p:nvPr>
        </p:nvSpPr>
        <p:spPr/>
        <p:txBody>
          <a:bodyPr/>
          <a:lstStyle/>
          <a:p>
            <a:r>
              <a:rPr lang="lt-LT" smtClean="0"/>
              <a:t>2014.06.04</a:t>
            </a:r>
            <a:endParaRPr lang="lt-LT"/>
          </a:p>
        </p:txBody>
      </p:sp>
      <p:sp>
        <p:nvSpPr>
          <p:cNvPr id="6" name="Antraštės vietos rezervavimo ženklas 5"/>
          <p:cNvSpPr>
            <a:spLocks noGrp="1"/>
          </p:cNvSpPr>
          <p:nvPr>
            <p:ph type="hdr" sz="quarter" idx="12"/>
          </p:nvPr>
        </p:nvSpPr>
        <p:spPr/>
        <p:txBody>
          <a:bodyPr/>
          <a:lstStyle/>
          <a:p>
            <a:r>
              <a:rPr lang="lt-LT" smtClean="0"/>
              <a:t>dbdfbv</a:t>
            </a:r>
            <a:endParaRPr lang="lt-LT"/>
          </a:p>
        </p:txBody>
      </p:sp>
    </p:spTree>
    <p:extLst>
      <p:ext uri="{BB962C8B-B14F-4D97-AF65-F5344CB8AC3E}">
        <p14:creationId xmlns:p14="http://schemas.microsoft.com/office/powerpoint/2010/main" val="3079815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ED94C513-B5CC-4C6A-8927-607DD4D0E43A}" type="slidenum">
              <a:rPr lang="lt-LT" smtClean="0"/>
              <a:t>3</a:t>
            </a:fld>
            <a:endParaRPr lang="lt-LT"/>
          </a:p>
        </p:txBody>
      </p:sp>
      <p:sp>
        <p:nvSpPr>
          <p:cNvPr id="5" name="Datos vietos rezervavimo ženklas 4"/>
          <p:cNvSpPr>
            <a:spLocks noGrp="1"/>
          </p:cNvSpPr>
          <p:nvPr>
            <p:ph type="dt" idx="11"/>
          </p:nvPr>
        </p:nvSpPr>
        <p:spPr/>
        <p:txBody>
          <a:bodyPr/>
          <a:lstStyle/>
          <a:p>
            <a:r>
              <a:rPr lang="lt-LT" smtClean="0"/>
              <a:t>2014.06.04</a:t>
            </a:r>
            <a:endParaRPr lang="lt-LT"/>
          </a:p>
        </p:txBody>
      </p:sp>
      <p:sp>
        <p:nvSpPr>
          <p:cNvPr id="6" name="Antraštės vietos rezervavimo ženklas 5"/>
          <p:cNvSpPr>
            <a:spLocks noGrp="1"/>
          </p:cNvSpPr>
          <p:nvPr>
            <p:ph type="hdr" sz="quarter" idx="12"/>
          </p:nvPr>
        </p:nvSpPr>
        <p:spPr/>
        <p:txBody>
          <a:bodyPr/>
          <a:lstStyle/>
          <a:p>
            <a:r>
              <a:rPr lang="lt-LT" smtClean="0"/>
              <a:t>dbdfbv</a:t>
            </a:r>
            <a:endParaRPr lang="lt-LT"/>
          </a:p>
        </p:txBody>
      </p:sp>
    </p:spTree>
    <p:extLst>
      <p:ext uri="{BB962C8B-B14F-4D97-AF65-F5344CB8AC3E}">
        <p14:creationId xmlns:p14="http://schemas.microsoft.com/office/powerpoint/2010/main" val="2512243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r>
              <a:rPr lang="lt-LT" dirty="0" smtClean="0"/>
              <a:t>2014.06.10</a:t>
            </a:r>
            <a:endParaRPr lang="lt-LT" dirty="0"/>
          </a:p>
        </p:txBody>
      </p:sp>
      <p:sp>
        <p:nvSpPr>
          <p:cNvPr id="5" name="Poraštės vietos rezervavimo ženklas 4"/>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3883370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r>
              <a:rPr lang="lt-LT" dirty="0" smtClean="0"/>
              <a:t>2014.06.10</a:t>
            </a:r>
            <a:endParaRPr lang="lt-LT" dirty="0"/>
          </a:p>
        </p:txBody>
      </p:sp>
      <p:sp>
        <p:nvSpPr>
          <p:cNvPr id="5" name="Poraštės vietos rezervavimo ženklas 4"/>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71009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r>
              <a:rPr lang="lt-LT" dirty="0" smtClean="0"/>
              <a:t>2014.06.10</a:t>
            </a:r>
            <a:endParaRPr lang="lt-LT" dirty="0"/>
          </a:p>
        </p:txBody>
      </p:sp>
      <p:sp>
        <p:nvSpPr>
          <p:cNvPr id="5" name="Poraštės vietos rezervavimo ženklas 4"/>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2433418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r>
              <a:rPr lang="lt-LT" dirty="0" smtClean="0"/>
              <a:t>2014.06.10</a:t>
            </a:r>
            <a:endParaRPr lang="lt-LT" dirty="0"/>
          </a:p>
        </p:txBody>
      </p:sp>
      <p:sp>
        <p:nvSpPr>
          <p:cNvPr id="5" name="Poraštės vietos rezervavimo ženklas 4"/>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3080593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r>
              <a:rPr lang="lt-LT" dirty="0" smtClean="0"/>
              <a:t>2014.06.10</a:t>
            </a:r>
            <a:endParaRPr lang="lt-LT" dirty="0"/>
          </a:p>
        </p:txBody>
      </p:sp>
      <p:sp>
        <p:nvSpPr>
          <p:cNvPr id="5" name="Poraštės vietos rezervavimo ženklas 4"/>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623268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r>
              <a:rPr lang="lt-LT" dirty="0" smtClean="0"/>
              <a:t>2014.06.10</a:t>
            </a:r>
            <a:endParaRPr lang="lt-LT" dirty="0"/>
          </a:p>
        </p:txBody>
      </p:sp>
      <p:sp>
        <p:nvSpPr>
          <p:cNvPr id="6" name="Poraštės vietos rezervavimo ženklas 5"/>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7" name="Skaidrės numerio vietos rezervavimo ženklas 6"/>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2789793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r>
              <a:rPr lang="lt-LT" dirty="0" smtClean="0"/>
              <a:t>2014.06.10</a:t>
            </a:r>
            <a:endParaRPr lang="lt-LT" dirty="0"/>
          </a:p>
        </p:txBody>
      </p:sp>
      <p:sp>
        <p:nvSpPr>
          <p:cNvPr id="8" name="Poraštės vietos rezervavimo ženklas 7"/>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9" name="Skaidrės numerio vietos rezervavimo ženklas 8"/>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2929775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r>
              <a:rPr lang="lt-LT" dirty="0" smtClean="0"/>
              <a:t>2014.06.10</a:t>
            </a:r>
            <a:endParaRPr lang="lt-LT" dirty="0"/>
          </a:p>
        </p:txBody>
      </p:sp>
      <p:sp>
        <p:nvSpPr>
          <p:cNvPr id="4" name="Poraštės vietos rezervavimo ženklas 3"/>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5" name="Skaidrės numerio vietos rezervavimo ženklas 4"/>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1234674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r>
              <a:rPr lang="lt-LT" dirty="0" smtClean="0"/>
              <a:t>2014.06.10</a:t>
            </a:r>
            <a:endParaRPr lang="lt-LT" dirty="0"/>
          </a:p>
        </p:txBody>
      </p:sp>
      <p:sp>
        <p:nvSpPr>
          <p:cNvPr id="3" name="Poraštės vietos rezervavimo ženklas 2"/>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4" name="Skaidrės numerio vietos rezervavimo ženklas 3"/>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374747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r>
              <a:rPr lang="lt-LT" dirty="0" smtClean="0"/>
              <a:t>2014.06.10</a:t>
            </a:r>
            <a:endParaRPr lang="lt-LT" dirty="0"/>
          </a:p>
        </p:txBody>
      </p:sp>
      <p:sp>
        <p:nvSpPr>
          <p:cNvPr id="6" name="Poraštės vietos rezervavimo ženklas 5"/>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7" name="Skaidrės numerio vietos rezervavimo ženklas 6"/>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182316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dirty="0"/>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r>
              <a:rPr lang="lt-LT" dirty="0" smtClean="0"/>
              <a:t>2014.06.10</a:t>
            </a:r>
            <a:endParaRPr lang="lt-LT" dirty="0"/>
          </a:p>
        </p:txBody>
      </p:sp>
      <p:sp>
        <p:nvSpPr>
          <p:cNvPr id="6" name="Poraštės vietos rezervavimo ženklas 5"/>
          <p:cNvSpPr>
            <a:spLocks noGrp="1"/>
          </p:cNvSpPr>
          <p:nvPr>
            <p:ph type="ftr" sz="quarter" idx="11"/>
          </p:nvPr>
        </p:nvSpPr>
        <p:spPr/>
        <p:txBody>
          <a:bodyPr/>
          <a:lstStyle/>
          <a:p>
            <a:r>
              <a:rPr lang="lt-LT" dirty="0" smtClean="0"/>
              <a:t>Biodujų prijungimo prie gamtinių dujų dujotiekio galimybių analizė</a:t>
            </a:r>
            <a:endParaRPr lang="lt-LT" dirty="0"/>
          </a:p>
        </p:txBody>
      </p:sp>
      <p:sp>
        <p:nvSpPr>
          <p:cNvPr id="7" name="Skaidrės numerio vietos rezervavimo ženklas 6"/>
          <p:cNvSpPr>
            <a:spLocks noGrp="1"/>
          </p:cNvSpPr>
          <p:nvPr>
            <p:ph type="sldNum" sz="quarter" idx="12"/>
          </p:nvPr>
        </p:nvSpPr>
        <p:spPr/>
        <p:txBody>
          <a:bodyPr/>
          <a:lstStyle/>
          <a:p>
            <a:fld id="{252EC542-DEF7-4681-86BB-501FC9BA157F}" type="slidenum">
              <a:rPr lang="lt-LT" smtClean="0"/>
              <a:t>‹#›</a:t>
            </a:fld>
            <a:endParaRPr lang="lt-LT" dirty="0"/>
          </a:p>
        </p:txBody>
      </p:sp>
    </p:spTree>
    <p:extLst>
      <p:ext uri="{BB962C8B-B14F-4D97-AF65-F5344CB8AC3E}">
        <p14:creationId xmlns:p14="http://schemas.microsoft.com/office/powerpoint/2010/main" val="2565476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lt-LT" dirty="0" smtClean="0"/>
              <a:t>2014.06.10</a:t>
            </a:r>
            <a:endParaRPr lang="lt-LT" dirty="0"/>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EC542-DEF7-4681-86BB-501FC9BA157F}" type="slidenum">
              <a:rPr lang="lt-LT" smtClean="0"/>
              <a:t>‹#›</a:t>
            </a:fld>
            <a:endParaRPr lang="lt-LT" dirty="0"/>
          </a:p>
        </p:txBody>
      </p:sp>
    </p:spTree>
    <p:extLst>
      <p:ext uri="{BB962C8B-B14F-4D97-AF65-F5344CB8AC3E}">
        <p14:creationId xmlns:p14="http://schemas.microsoft.com/office/powerpoint/2010/main" val="459045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1628801"/>
            <a:ext cx="7772400" cy="1971650"/>
          </a:xfrm>
        </p:spPr>
        <p:txBody>
          <a:bodyPr>
            <a:normAutofit fontScale="90000"/>
          </a:bodyPr>
          <a:lstStyle/>
          <a:p>
            <a:r>
              <a:rPr lang="en-US" b="1" dirty="0" smtClean="0"/>
              <a:t/>
            </a:r>
            <a:br>
              <a:rPr lang="en-US" b="1" dirty="0" smtClean="0"/>
            </a:br>
            <a:r>
              <a:rPr lang="en-US" b="1" dirty="0" smtClean="0"/>
              <a:t/>
            </a:r>
            <a:br>
              <a:rPr lang="en-US" b="1" dirty="0" smtClean="0"/>
            </a:br>
            <a:r>
              <a:rPr lang="en-US" b="1" dirty="0"/>
              <a:t/>
            </a:r>
            <a:br>
              <a:rPr lang="en-US" b="1" dirty="0"/>
            </a:br>
            <a:r>
              <a:rPr lang="en-US" b="1" dirty="0" smtClean="0"/>
              <a:t/>
            </a:r>
            <a:br>
              <a:rPr lang="en-US" b="1" dirty="0" smtClean="0"/>
            </a:br>
            <a:r>
              <a:rPr lang="lt-LT" sz="3100" b="1" dirty="0" smtClean="0">
                <a:latin typeface="Times New Roman" panose="02020603050405020304" pitchFamily="18" charset="0"/>
                <a:cs typeface="Times New Roman" panose="02020603050405020304" pitchFamily="18" charset="0"/>
              </a:rPr>
              <a:t>BIODUJŲ </a:t>
            </a:r>
            <a:r>
              <a:rPr lang="lt-LT" sz="3100" b="1" dirty="0">
                <a:latin typeface="Times New Roman" panose="02020603050405020304" pitchFamily="18" charset="0"/>
                <a:cs typeface="Times New Roman" panose="02020603050405020304" pitchFamily="18" charset="0"/>
              </a:rPr>
              <a:t>PRIJUNGIMO PRIE GAMTINIŲ DUJŲ DUJOTIEKIO GALIMYBIŲ ANALIZĖ</a:t>
            </a:r>
            <a:r>
              <a:rPr lang="lt-LT" sz="3100" dirty="0"/>
              <a:t/>
            </a:r>
            <a:br>
              <a:rPr lang="lt-LT" sz="3100" dirty="0"/>
            </a:br>
            <a:endParaRPr lang="lt-LT" sz="3100" dirty="0"/>
          </a:p>
        </p:txBody>
      </p:sp>
      <p:sp>
        <p:nvSpPr>
          <p:cNvPr id="3" name="Antrinis pavadinimas 2"/>
          <p:cNvSpPr>
            <a:spLocks noGrp="1"/>
          </p:cNvSpPr>
          <p:nvPr>
            <p:ph type="subTitle" idx="1"/>
          </p:nvPr>
        </p:nvSpPr>
        <p:spPr>
          <a:xfrm>
            <a:off x="3059832" y="4869160"/>
            <a:ext cx="5544616" cy="1273696"/>
          </a:xfrm>
        </p:spPr>
        <p:txBody>
          <a:bodyPr>
            <a:normAutofit fontScale="92500" lnSpcReduction="20000"/>
          </a:bodyPr>
          <a:lstStyle/>
          <a:p>
            <a:pPr algn="l">
              <a:lnSpc>
                <a:spcPct val="80000"/>
              </a:lnSpc>
            </a:pPr>
            <a:r>
              <a:rPr lang="en-US" altLang="lt-LT" sz="1400" b="1" dirty="0" smtClean="0"/>
              <a:t>			</a:t>
            </a:r>
          </a:p>
          <a:p>
            <a:pPr algn="l">
              <a:lnSpc>
                <a:spcPct val="80000"/>
              </a:lnSpc>
            </a:pPr>
            <a:endParaRPr lang="en-US" altLang="lt-LT" sz="1400" b="1" dirty="0"/>
          </a:p>
          <a:p>
            <a:pPr algn="l">
              <a:lnSpc>
                <a:spcPct val="80000"/>
              </a:lnSpc>
            </a:pPr>
            <a:endParaRPr lang="en-US" altLang="lt-LT" sz="1400" b="1" dirty="0" smtClean="0"/>
          </a:p>
          <a:p>
            <a:pPr algn="l">
              <a:lnSpc>
                <a:spcPct val="80000"/>
              </a:lnSpc>
            </a:pPr>
            <a:r>
              <a:rPr lang="en-US" altLang="lt-LT" sz="1400" b="1" dirty="0"/>
              <a:t>	</a:t>
            </a:r>
            <a:r>
              <a:rPr lang="en-US" altLang="lt-LT" sz="1400" b="1" dirty="0" smtClean="0"/>
              <a:t>		</a:t>
            </a:r>
          </a:p>
          <a:p>
            <a:pPr algn="l">
              <a:lnSpc>
                <a:spcPct val="80000"/>
              </a:lnSpc>
            </a:pPr>
            <a:r>
              <a:rPr lang="en-US" altLang="lt-LT" sz="1400" b="1" dirty="0"/>
              <a:t>	</a:t>
            </a:r>
            <a:r>
              <a:rPr lang="en-US" altLang="lt-LT" sz="1400" b="1" dirty="0" smtClean="0"/>
              <a:t>	</a:t>
            </a:r>
            <a:r>
              <a:rPr lang="en-US" altLang="lt-LT" sz="1400" b="1" dirty="0" smtClean="0">
                <a:solidFill>
                  <a:srgbClr val="0070C0"/>
                </a:solidFill>
                <a:latin typeface="Times New Roman" panose="02020603050405020304" pitchFamily="18" charset="0"/>
                <a:cs typeface="Times New Roman" panose="02020603050405020304" pitchFamily="18" charset="0"/>
              </a:rPr>
              <a:t>M</a:t>
            </a:r>
            <a:r>
              <a:rPr lang="lt-LT" altLang="lt-LT" sz="1400" b="1" dirty="0" smtClean="0">
                <a:solidFill>
                  <a:srgbClr val="0070C0"/>
                </a:solidFill>
                <a:latin typeface="Times New Roman" panose="02020603050405020304" pitchFamily="18" charset="0"/>
                <a:cs typeface="Times New Roman" panose="02020603050405020304" pitchFamily="18" charset="0"/>
              </a:rPr>
              <a:t>agistrant</a:t>
            </a:r>
            <a:r>
              <a:rPr lang="en-US" altLang="lt-LT" sz="1400" b="1" dirty="0" smtClean="0">
                <a:solidFill>
                  <a:srgbClr val="0070C0"/>
                </a:solidFill>
                <a:latin typeface="Times New Roman" panose="02020603050405020304" pitchFamily="18" charset="0"/>
                <a:cs typeface="Times New Roman" panose="02020603050405020304" pitchFamily="18" charset="0"/>
              </a:rPr>
              <a:t>as:</a:t>
            </a:r>
            <a:r>
              <a:rPr lang="en-US" altLang="lt-LT" sz="1400" b="1" dirty="0">
                <a:solidFill>
                  <a:srgbClr val="0070C0"/>
                </a:solidFill>
                <a:latin typeface="Times New Roman" panose="02020603050405020304" pitchFamily="18" charset="0"/>
                <a:cs typeface="Times New Roman" panose="02020603050405020304" pitchFamily="18" charset="0"/>
              </a:rPr>
              <a:t> </a:t>
            </a:r>
            <a:r>
              <a:rPr lang="en-US" altLang="lt-LT" sz="1400" b="1" dirty="0" smtClean="0">
                <a:solidFill>
                  <a:srgbClr val="0070C0"/>
                </a:solidFill>
                <a:latin typeface="Times New Roman" panose="02020603050405020304" pitchFamily="18" charset="0"/>
                <a:cs typeface="Times New Roman" panose="02020603050405020304" pitchFamily="18" charset="0"/>
              </a:rPr>
              <a:t>Algirdas Petreikis</a:t>
            </a:r>
            <a:endParaRPr lang="lt-LT" altLang="lt-LT" sz="1400" b="1" dirty="0" smtClean="0">
              <a:solidFill>
                <a:srgbClr val="0070C0"/>
              </a:solidFill>
              <a:latin typeface="Times New Roman" panose="02020603050405020304" pitchFamily="18" charset="0"/>
              <a:cs typeface="Times New Roman" panose="02020603050405020304" pitchFamily="18" charset="0"/>
            </a:endParaRPr>
          </a:p>
          <a:p>
            <a:pPr algn="l">
              <a:lnSpc>
                <a:spcPct val="80000"/>
              </a:lnSpc>
            </a:pPr>
            <a:r>
              <a:rPr lang="lt-LT" altLang="lt-LT" sz="1400" b="1" dirty="0" smtClean="0">
                <a:solidFill>
                  <a:srgbClr val="0070C0"/>
                </a:solidFill>
                <a:latin typeface="Times New Roman" panose="02020603050405020304" pitchFamily="18" charset="0"/>
                <a:cs typeface="Times New Roman" panose="02020603050405020304" pitchFamily="18" charset="0"/>
              </a:rPr>
              <a:t>		</a:t>
            </a:r>
          </a:p>
          <a:p>
            <a:pPr algn="l">
              <a:lnSpc>
                <a:spcPct val="80000"/>
              </a:lnSpc>
            </a:pPr>
            <a:r>
              <a:rPr lang="lt-LT" altLang="lt-LT" sz="1400" b="1" dirty="0" smtClean="0">
                <a:solidFill>
                  <a:srgbClr val="0070C0"/>
                </a:solidFill>
                <a:latin typeface="Times New Roman" panose="02020603050405020304" pitchFamily="18" charset="0"/>
                <a:cs typeface="Times New Roman" panose="02020603050405020304" pitchFamily="18" charset="0"/>
              </a:rPr>
              <a:t>		</a:t>
            </a:r>
            <a:r>
              <a:rPr lang="en-US" altLang="lt-LT" sz="1400" b="1" dirty="0" smtClean="0">
                <a:solidFill>
                  <a:srgbClr val="0070C0"/>
                </a:solidFill>
                <a:latin typeface="Times New Roman" panose="02020603050405020304" pitchFamily="18" charset="0"/>
                <a:cs typeface="Times New Roman" panose="02020603050405020304" pitchFamily="18" charset="0"/>
              </a:rPr>
              <a:t>Vadovas:</a:t>
            </a:r>
            <a:r>
              <a:rPr lang="lt-LT" altLang="lt-LT" sz="1400" b="1" dirty="0" smtClean="0">
                <a:solidFill>
                  <a:srgbClr val="0070C0"/>
                </a:solidFill>
                <a:latin typeface="Times New Roman" panose="02020603050405020304" pitchFamily="18" charset="0"/>
                <a:cs typeface="Times New Roman" panose="02020603050405020304" pitchFamily="18" charset="0"/>
              </a:rPr>
              <a:t> </a:t>
            </a:r>
            <a:r>
              <a:rPr lang="en-US" altLang="lt-LT" sz="1400" b="1" dirty="0" smtClean="0">
                <a:solidFill>
                  <a:srgbClr val="0070C0"/>
                </a:solidFill>
                <a:latin typeface="Times New Roman" panose="02020603050405020304" pitchFamily="18" charset="0"/>
                <a:cs typeface="Times New Roman" panose="02020603050405020304" pitchFamily="18" charset="0"/>
              </a:rPr>
              <a:t>prof. habil</a:t>
            </a:r>
            <a:r>
              <a:rPr lang="en-US" altLang="lt-LT" sz="1400" b="1" dirty="0">
                <a:solidFill>
                  <a:srgbClr val="0070C0"/>
                </a:solidFill>
                <a:latin typeface="Times New Roman" panose="02020603050405020304" pitchFamily="18" charset="0"/>
                <a:cs typeface="Times New Roman" panose="02020603050405020304" pitchFamily="18" charset="0"/>
              </a:rPr>
              <a:t>.</a:t>
            </a:r>
            <a:r>
              <a:rPr lang="en-US" altLang="lt-LT" sz="1400" b="1" dirty="0" smtClean="0">
                <a:solidFill>
                  <a:srgbClr val="0070C0"/>
                </a:solidFill>
                <a:latin typeface="Times New Roman" panose="02020603050405020304" pitchFamily="18" charset="0"/>
                <a:cs typeface="Times New Roman" panose="02020603050405020304" pitchFamily="18" charset="0"/>
              </a:rPr>
              <a:t> </a:t>
            </a:r>
            <a:r>
              <a:rPr lang="lt-LT" altLang="lt-LT" sz="1400" b="1" dirty="0" smtClean="0">
                <a:solidFill>
                  <a:srgbClr val="0070C0"/>
                </a:solidFill>
                <a:latin typeface="Times New Roman" panose="02020603050405020304" pitchFamily="18" charset="0"/>
                <a:cs typeface="Times New Roman" panose="02020603050405020304" pitchFamily="18" charset="0"/>
              </a:rPr>
              <a:t>d</a:t>
            </a:r>
            <a:r>
              <a:rPr lang="en-US" altLang="lt-LT" sz="1400" b="1" dirty="0" smtClean="0">
                <a:solidFill>
                  <a:srgbClr val="0070C0"/>
                </a:solidFill>
                <a:latin typeface="Times New Roman" panose="02020603050405020304" pitchFamily="18" charset="0"/>
                <a:cs typeface="Times New Roman" panose="02020603050405020304" pitchFamily="18" charset="0"/>
              </a:rPr>
              <a:t>r. Vidmantas Jankauskas</a:t>
            </a:r>
            <a:endParaRPr lang="lt-LT" altLang="lt-LT" sz="1400" dirty="0" smtClean="0">
              <a:solidFill>
                <a:srgbClr val="0070C0"/>
              </a:solidFill>
              <a:latin typeface="Times New Roman" panose="02020603050405020304" pitchFamily="18" charset="0"/>
              <a:cs typeface="Times New Roman" panose="02020603050405020304" pitchFamily="18" charset="0"/>
            </a:endParaRPr>
          </a:p>
          <a:p>
            <a:endParaRPr lang="lt-LT" sz="1400" dirty="0"/>
          </a:p>
        </p:txBody>
      </p:sp>
      <p:pic>
        <p:nvPicPr>
          <p:cNvPr id="4" name="Picture 2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0200" y="549275"/>
            <a:ext cx="714375" cy="7048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7"/>
          <p:cNvSpPr>
            <a:spLocks noChangeArrowheads="1"/>
          </p:cNvSpPr>
          <p:nvPr/>
        </p:nvSpPr>
        <p:spPr bwMode="auto">
          <a:xfrm>
            <a:off x="1619250" y="1254125"/>
            <a:ext cx="59055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lt-LT" altLang="lt-LT" sz="1600" dirty="0">
                <a:latin typeface="Times New Roman" pitchFamily="18" charset="0"/>
                <a:cs typeface="Times New Roman" pitchFamily="18" charset="0"/>
              </a:rPr>
              <a:t>VILNIAUS GEDIMINO TECHNIKOS UNIVERSITETAS </a:t>
            </a:r>
            <a:endParaRPr lang="lt-LT" altLang="lt-LT" sz="1600" dirty="0">
              <a:latin typeface="Times New Roman" pitchFamily="18" charset="0"/>
            </a:endParaRPr>
          </a:p>
          <a:p>
            <a:pPr algn="ctr" eaLnBrk="0" hangingPunct="0"/>
            <a:r>
              <a:rPr lang="lt-LT" altLang="lt-LT" sz="1600" dirty="0">
                <a:latin typeface="Times New Roman" pitchFamily="18" charset="0"/>
                <a:cs typeface="Times New Roman" pitchFamily="18" charset="0"/>
              </a:rPr>
              <a:t>APLINKOS INŽINERIJOS FAKULTETAS</a:t>
            </a:r>
          </a:p>
          <a:p>
            <a:pPr algn="ctr" eaLnBrk="0" hangingPunct="0"/>
            <a:r>
              <a:rPr lang="lt-LT" altLang="lt-LT" sz="1600" dirty="0">
                <a:latin typeface="Times New Roman" pitchFamily="18" charset="0"/>
                <a:cs typeface="Times New Roman" pitchFamily="18" charset="0"/>
              </a:rPr>
              <a:t>PASTATŲ ENERGETIKOS KATEDRA</a:t>
            </a:r>
            <a:r>
              <a:rPr lang="lt-LT" altLang="lt-LT" sz="1600" dirty="0">
                <a:latin typeface="Times New Roman" pitchFamily="18" charset="0"/>
              </a:rPr>
              <a:t> </a:t>
            </a:r>
          </a:p>
        </p:txBody>
      </p:sp>
    </p:spTree>
    <p:extLst>
      <p:ext uri="{BB962C8B-B14F-4D97-AF65-F5344CB8AC3E}">
        <p14:creationId xmlns:p14="http://schemas.microsoft.com/office/powerpoint/2010/main" val="2561042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3200" dirty="0" smtClean="0">
                <a:latin typeface="Times New Roman" pitchFamily="18" charset="0"/>
                <a:cs typeface="Times New Roman" pitchFamily="18" charset="0"/>
              </a:rPr>
              <a:t>III-asis scenarijus. Techninės prisijungimo galimybės</a:t>
            </a:r>
            <a:endParaRPr lang="en-US" sz="32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Footer Placeholder 4"/>
          <p:cNvSpPr>
            <a:spLocks noGrp="1"/>
          </p:cNvSpPr>
          <p:nvPr>
            <p:ph type="ftr" sz="quarter" idx="11"/>
          </p:nvPr>
        </p:nvSpPr>
        <p:spPr>
          <a:xfrm>
            <a:off x="2627784" y="6381328"/>
            <a:ext cx="476016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lide Number Placeholder 5"/>
          <p:cNvSpPr>
            <a:spLocks noGrp="1"/>
          </p:cNvSpPr>
          <p:nvPr>
            <p:ph type="sldNum" sz="quarter" idx="12"/>
          </p:nvPr>
        </p:nvSpPr>
        <p:spPr/>
        <p:txBody>
          <a:bodyPr/>
          <a:lstStyle/>
          <a:p>
            <a:fld id="{252EC542-DEF7-4681-86BB-501FC9BA157F}" type="slidenum">
              <a:rPr lang="lt-LT" smtClean="0">
                <a:solidFill>
                  <a:srgbClr val="0070C0"/>
                </a:solidFill>
              </a:rPr>
              <a:t>10</a:t>
            </a:fld>
            <a:endParaRPr lang="lt-LT" dirty="0">
              <a:solidFill>
                <a:srgbClr val="0070C0"/>
              </a:solidFill>
            </a:endParaRPr>
          </a:p>
        </p:txBody>
      </p:sp>
      <p:pic>
        <p:nvPicPr>
          <p:cNvPr id="8" name="Picture 10"/>
          <p:cNvPicPr>
            <a:picLocks noGrp="1"/>
          </p:cNvPicPr>
          <p:nvPr>
            <p:ph idx="1"/>
          </p:nvPr>
        </p:nvPicPr>
        <p:blipFill>
          <a:blip r:embed="rId2"/>
          <a:stretch>
            <a:fillRect/>
          </a:stretch>
        </p:blipFill>
        <p:spPr>
          <a:xfrm>
            <a:off x="1502151" y="1600200"/>
            <a:ext cx="6139697" cy="4525963"/>
          </a:xfrm>
          <a:prstGeom prst="rect">
            <a:avLst/>
          </a:prstGeom>
        </p:spPr>
      </p:pic>
      <p:sp>
        <p:nvSpPr>
          <p:cNvPr id="9" name="Rodyklė žemyn 8"/>
          <p:cNvSpPr/>
          <p:nvPr/>
        </p:nvSpPr>
        <p:spPr>
          <a:xfrm rot="2236415">
            <a:off x="4667581" y="2902114"/>
            <a:ext cx="21602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0" name="Picture 4" descr="Pastatų katedra 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332656"/>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273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en-US" sz="3200" dirty="0" smtClean="0">
                <a:latin typeface="Times New Roman" panose="02020603050405020304" pitchFamily="18" charset="0"/>
                <a:cs typeface="Times New Roman" panose="02020603050405020304" pitchFamily="18" charset="0"/>
              </a:rPr>
              <a:t>Bioduj</a:t>
            </a:r>
            <a:r>
              <a:rPr lang="lt-LT" sz="3200" dirty="0" smtClean="0">
                <a:latin typeface="Times New Roman" panose="02020603050405020304" pitchFamily="18" charset="0"/>
                <a:cs typeface="Times New Roman" panose="02020603050405020304" pitchFamily="18" charset="0"/>
              </a:rPr>
              <a:t>ų kokybė</a:t>
            </a:r>
            <a:endParaRPr lang="lt-LT" sz="3200" dirty="0">
              <a:latin typeface="Times New Roman" panose="02020603050405020304" pitchFamily="18" charset="0"/>
              <a:cs typeface="Times New Roman" panose="02020603050405020304" pitchFamily="18" charset="0"/>
            </a:endParaRP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339752" y="6356350"/>
            <a:ext cx="5040560"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11</a:t>
            </a:fld>
            <a:endParaRPr lang="lt-LT" dirty="0">
              <a:solidFill>
                <a:srgbClr val="0070C0"/>
              </a:solidFill>
            </a:endParaRPr>
          </a:p>
        </p:txBody>
      </p:sp>
      <p:pic>
        <p:nvPicPr>
          <p:cNvPr id="7" name="Picture 2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2132856"/>
            <a:ext cx="8229600" cy="2654270"/>
          </a:xfrm>
          <a:prstGeom prst="rect">
            <a:avLst/>
          </a:prstGeom>
          <a:noFill/>
          <a:ln>
            <a:noFill/>
          </a:ln>
        </p:spPr>
      </p:pic>
      <p:pic>
        <p:nvPicPr>
          <p:cNvPr id="8" name="Picture 4" descr="Pastatų katedra 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762" y="476672"/>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077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634082"/>
          </a:xfrm>
        </p:spPr>
        <p:txBody>
          <a:bodyPr>
            <a:normAutofit/>
          </a:bodyPr>
          <a:lstStyle/>
          <a:p>
            <a:r>
              <a:rPr lang="lt-LT" sz="3200" dirty="0" smtClean="0"/>
              <a:t>Biodujų valymo technologijos</a:t>
            </a:r>
            <a:endParaRPr lang="lt-LT" sz="3200" dirty="0"/>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339752" y="6381328"/>
            <a:ext cx="512020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12</a:t>
            </a:fld>
            <a:endParaRPr lang="lt-LT" dirty="0">
              <a:solidFill>
                <a:srgbClr val="0070C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268760"/>
            <a:ext cx="8229600" cy="2285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descr="Pastatų katedra 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762"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3890367"/>
            <a:ext cx="1533525" cy="150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36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p:cTn id="7" dur="1000" fill="hold"/>
                                        <p:tgtEl>
                                          <p:spTgt spid="1029"/>
                                        </p:tgtEl>
                                        <p:attrNameLst>
                                          <p:attrName>ppt_w</p:attrName>
                                        </p:attrNameLst>
                                      </p:cBhvr>
                                      <p:tavLst>
                                        <p:tav tm="0">
                                          <p:val>
                                            <p:fltVal val="0"/>
                                          </p:val>
                                        </p:tav>
                                        <p:tav tm="100000">
                                          <p:val>
                                            <p:strVal val="#ppt_w"/>
                                          </p:val>
                                        </p:tav>
                                      </p:tavLst>
                                    </p:anim>
                                    <p:anim calcmode="lin" valueType="num">
                                      <p:cBhvr>
                                        <p:cTn id="8" dur="1000" fill="hold"/>
                                        <p:tgtEl>
                                          <p:spTgt spid="1029"/>
                                        </p:tgtEl>
                                        <p:attrNameLst>
                                          <p:attrName>ppt_h</p:attrName>
                                        </p:attrNameLst>
                                      </p:cBhvr>
                                      <p:tavLst>
                                        <p:tav tm="0">
                                          <p:val>
                                            <p:fltVal val="0"/>
                                          </p:val>
                                        </p:tav>
                                        <p:tav tm="100000">
                                          <p:val>
                                            <p:strVal val="#ppt_h"/>
                                          </p:val>
                                        </p:tav>
                                      </p:tavLst>
                                    </p:anim>
                                    <p:anim calcmode="lin" valueType="num">
                                      <p:cBhvr>
                                        <p:cTn id="9" dur="1000" fill="hold"/>
                                        <p:tgtEl>
                                          <p:spTgt spid="1029"/>
                                        </p:tgtEl>
                                        <p:attrNameLst>
                                          <p:attrName>style.rotation</p:attrName>
                                        </p:attrNameLst>
                                      </p:cBhvr>
                                      <p:tavLst>
                                        <p:tav tm="0">
                                          <p:val>
                                            <p:fltVal val="90"/>
                                          </p:val>
                                        </p:tav>
                                        <p:tav tm="100000">
                                          <p:val>
                                            <p:fltVal val="0"/>
                                          </p:val>
                                        </p:tav>
                                      </p:tavLst>
                                    </p:anim>
                                    <p:animEffect transition="in" filter="fade">
                                      <p:cBhvr>
                                        <p:cTn id="10"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28762" y="193377"/>
            <a:ext cx="8229600" cy="1003375"/>
          </a:xfrm>
        </p:spPr>
        <p:txBody>
          <a:bodyPr>
            <a:normAutofit/>
          </a:bodyPr>
          <a:lstStyle/>
          <a:p>
            <a:r>
              <a:rPr lang="lt-LT" sz="3200" dirty="0" smtClean="0">
                <a:latin typeface="Times New Roman" panose="02020603050405020304" pitchFamily="18" charset="0"/>
                <a:cs typeface="Times New Roman" panose="02020603050405020304" pitchFamily="18" charset="0"/>
              </a:rPr>
              <a:t>Investicinių skaičiavimų prielaidos</a:t>
            </a:r>
            <a:endParaRPr lang="lt-LT" sz="3200" dirty="0">
              <a:latin typeface="Times New Roman" panose="02020603050405020304" pitchFamily="18" charset="0"/>
              <a:cs typeface="Times New Roman" panose="02020603050405020304" pitchFamily="18" charset="0"/>
            </a:endParaRPr>
          </a:p>
        </p:txBody>
      </p:sp>
      <p:graphicFrame>
        <p:nvGraphicFramePr>
          <p:cNvPr id="8" name="Turinio vietos rezervavimo ženklas 7"/>
          <p:cNvGraphicFramePr>
            <a:graphicFrameLocks noGrp="1"/>
          </p:cNvGraphicFramePr>
          <p:nvPr>
            <p:ph idx="1"/>
            <p:extLst>
              <p:ext uri="{D42A27DB-BD31-4B8C-83A1-F6EECF244321}">
                <p14:modId xmlns:p14="http://schemas.microsoft.com/office/powerpoint/2010/main" val="75379638"/>
              </p:ext>
            </p:extLst>
          </p:nvPr>
        </p:nvGraphicFramePr>
        <p:xfrm>
          <a:off x="683568" y="1340764"/>
          <a:ext cx="7920880" cy="4968555"/>
        </p:xfrm>
        <a:graphic>
          <a:graphicData uri="http://schemas.openxmlformats.org/drawingml/2006/table">
            <a:tbl>
              <a:tblPr firstRow="1" firstCol="1" lastRow="1" lastCol="1" bandRow="1" bandCol="1">
                <a:tableStyleId>{3B4B98B0-60AC-42C2-AFA5-B58CD77FA1E5}</a:tableStyleId>
              </a:tblPr>
              <a:tblGrid>
                <a:gridCol w="1943784"/>
                <a:gridCol w="5977096"/>
              </a:tblGrid>
              <a:tr h="365948">
                <a:tc>
                  <a:txBody>
                    <a:bodyPr/>
                    <a:lstStyle/>
                    <a:p>
                      <a:pPr marL="64770" algn="ctr">
                        <a:lnSpc>
                          <a:spcPts val="1300"/>
                        </a:lnSpc>
                        <a:spcAft>
                          <a:spcPts val="0"/>
                        </a:spcAft>
                      </a:pPr>
                      <a:r>
                        <a:rPr lang="lt-LT" sz="1200" dirty="0">
                          <a:effectLst/>
                          <a:latin typeface="Times New Roman" panose="02020603050405020304" pitchFamily="18" charset="0"/>
                          <a:cs typeface="Times New Roman" panose="02020603050405020304" pitchFamily="18" charset="0"/>
                        </a:rPr>
                        <a:t>R</a:t>
                      </a:r>
                      <a:r>
                        <a:rPr lang="lt-LT" sz="1200" spc="-5" dirty="0">
                          <a:effectLst/>
                          <a:latin typeface="Times New Roman" panose="02020603050405020304" pitchFamily="18" charset="0"/>
                          <a:cs typeface="Times New Roman" panose="02020603050405020304" pitchFamily="18" charset="0"/>
                        </a:rPr>
                        <a:t>e</a:t>
                      </a:r>
                      <a:r>
                        <a:rPr lang="lt-LT" sz="1200" dirty="0">
                          <a:effectLst/>
                          <a:latin typeface="Times New Roman" panose="02020603050405020304" pitchFamily="18" charset="0"/>
                          <a:cs typeface="Times New Roman" panose="02020603050405020304" pitchFamily="18" charset="0"/>
                        </a:rPr>
                        <a:t>ikš</a:t>
                      </a:r>
                      <a:r>
                        <a:rPr lang="lt-LT" sz="1200" spc="5" dirty="0">
                          <a:effectLst/>
                          <a:latin typeface="Times New Roman" panose="02020603050405020304" pitchFamily="18" charset="0"/>
                          <a:cs typeface="Times New Roman" panose="02020603050405020304" pitchFamily="18" charset="0"/>
                        </a:rPr>
                        <a:t>m</a:t>
                      </a:r>
                      <a:r>
                        <a:rPr lang="lt-LT" sz="1200" dirty="0">
                          <a:effectLst/>
                          <a:latin typeface="Times New Roman" panose="02020603050405020304" pitchFamily="18" charset="0"/>
                          <a:cs typeface="Times New Roman" panose="02020603050405020304" pitchFamily="18" charset="0"/>
                        </a:rPr>
                        <a:t>ė</a:t>
                      </a:r>
                      <a:endParaRPr lang="lt-LT" sz="12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algn="ctr">
                        <a:lnSpc>
                          <a:spcPts val="1300"/>
                        </a:lnSpc>
                        <a:spcAft>
                          <a:spcPts val="0"/>
                        </a:spcAft>
                      </a:pPr>
                      <a:r>
                        <a:rPr lang="lt-LT" sz="1200" dirty="0">
                          <a:effectLst/>
                          <a:latin typeface="Times New Roman" panose="02020603050405020304" pitchFamily="18" charset="0"/>
                          <a:cs typeface="Times New Roman" panose="02020603050405020304" pitchFamily="18" charset="0"/>
                        </a:rPr>
                        <a:t>Kil</a:t>
                      </a:r>
                      <a:r>
                        <a:rPr lang="lt-LT" sz="1200" spc="5" dirty="0">
                          <a:effectLst/>
                          <a:latin typeface="Times New Roman" panose="02020603050405020304" pitchFamily="18" charset="0"/>
                          <a:cs typeface="Times New Roman" panose="02020603050405020304" pitchFamily="18" charset="0"/>
                        </a:rPr>
                        <a:t>m</a:t>
                      </a:r>
                      <a:r>
                        <a:rPr lang="lt-LT" sz="1200" dirty="0">
                          <a:effectLst/>
                          <a:latin typeface="Times New Roman" panose="02020603050405020304" pitchFamily="18" charset="0"/>
                          <a:cs typeface="Times New Roman" panose="02020603050405020304" pitchFamily="18" charset="0"/>
                        </a:rPr>
                        <a:t>ė</a:t>
                      </a:r>
                      <a:endParaRPr lang="lt-LT" sz="12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559685">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15 metų</a:t>
                      </a:r>
                      <a:endParaRPr lang="lt-LT" sz="100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910"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J</a:t>
                      </a:r>
                      <a:r>
                        <a:rPr lang="lt-LT" sz="1000" spc="-5" dirty="0">
                          <a:effectLst/>
                          <a:latin typeface="Times New Roman" panose="02020603050405020304" pitchFamily="18" charset="0"/>
                          <a:cs typeface="Times New Roman" panose="02020603050405020304" pitchFamily="18" charset="0"/>
                        </a:rPr>
                        <a:t>ė</a:t>
                      </a:r>
                      <a:r>
                        <a:rPr lang="lt-LT" sz="1000" spc="-10" dirty="0">
                          <a:effectLst/>
                          <a:latin typeface="Times New Roman" panose="02020603050405020304" pitchFamily="18" charset="0"/>
                          <a:cs typeface="Times New Roman" panose="02020603050405020304" pitchFamily="18" charset="0"/>
                        </a:rPr>
                        <a:t>g</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inės   </a:t>
                      </a:r>
                      <a:r>
                        <a:rPr lang="lt-LT" sz="1000" spc="165" dirty="0">
                          <a:effectLst/>
                          <a:latin typeface="Times New Roman" panose="02020603050405020304" pitchFamily="18" charset="0"/>
                          <a:cs typeface="Times New Roman" panose="02020603050405020304" pitchFamily="18" charset="0"/>
                        </a:rPr>
                        <a:t> </a:t>
                      </a:r>
                      <a:r>
                        <a:rPr lang="lt-LT" sz="1000" spc="1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udin</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o   </a:t>
                      </a:r>
                      <a:r>
                        <a:rPr lang="lt-LT" sz="1000" spc="180"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ksplo</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tavimo   </a:t>
                      </a:r>
                      <a:r>
                        <a:rPr lang="lt-LT" sz="1000" spc="17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laikota</a:t>
                      </a:r>
                      <a:r>
                        <a:rPr lang="lt-LT" sz="1000" spc="-5" dirty="0">
                          <a:effectLst/>
                          <a:latin typeface="Times New Roman" panose="02020603050405020304" pitchFamily="18" charset="0"/>
                          <a:cs typeface="Times New Roman" panose="02020603050405020304" pitchFamily="18" charset="0"/>
                        </a:rPr>
                        <a:t>r</a:t>
                      </a:r>
                      <a:r>
                        <a:rPr lang="lt-LT" sz="1000" spc="10" dirty="0">
                          <a:effectLst/>
                          <a:latin typeface="Times New Roman" panose="02020603050405020304" pitchFamily="18" charset="0"/>
                          <a:cs typeface="Times New Roman" panose="02020603050405020304" pitchFamily="18" charset="0"/>
                        </a:rPr>
                        <a:t>p</a:t>
                      </a:r>
                      <a:r>
                        <a:rPr lang="lt-LT" sz="1000" dirty="0">
                          <a:effectLst/>
                          <a:latin typeface="Times New Roman" panose="02020603050405020304" pitchFamily="18" charset="0"/>
                          <a:cs typeface="Times New Roman" panose="02020603050405020304" pitchFamily="18" charset="0"/>
                        </a:rPr>
                        <a:t>i</a:t>
                      </a:r>
                      <a:r>
                        <a:rPr lang="lt-LT" sz="1000" spc="20" dirty="0">
                          <a:effectLst/>
                          <a:latin typeface="Times New Roman" panose="02020603050405020304" pitchFamily="18" charset="0"/>
                          <a:cs typeface="Times New Roman" panose="02020603050405020304" pitchFamily="18" charset="0"/>
                        </a:rPr>
                        <a:t>s</a:t>
                      </a:r>
                      <a:r>
                        <a:rPr lang="lt-LT" sz="1000" dirty="0">
                          <a:effectLst/>
                          <a:latin typeface="Times New Roman" panose="02020603050405020304" pitchFamily="18" charset="0"/>
                          <a:cs typeface="Times New Roman" panose="02020603050405020304" pitchFamily="18" charset="0"/>
                        </a:rPr>
                        <a:t>.   </a:t>
                      </a:r>
                      <a:r>
                        <a:rPr lang="lt-LT" sz="1000" spc="170" dirty="0">
                          <a:effectLst/>
                          <a:latin typeface="Times New Roman" panose="02020603050405020304" pitchFamily="18" charset="0"/>
                          <a:cs typeface="Times New Roman" panose="02020603050405020304" pitchFamily="18" charset="0"/>
                        </a:rPr>
                        <a:t> </a:t>
                      </a:r>
                      <a:r>
                        <a:rPr lang="lt-LT" sz="1000" spc="10" dirty="0">
                          <a:effectLst/>
                          <a:latin typeface="Times New Roman" panose="02020603050405020304" pitchFamily="18" charset="0"/>
                          <a:cs typeface="Times New Roman" panose="02020603050405020304" pitchFamily="18" charset="0"/>
                        </a:rPr>
                        <a:t>J</a:t>
                      </a:r>
                      <a:r>
                        <a:rPr lang="lt-LT" sz="1000" spc="-5" dirty="0">
                          <a:effectLst/>
                          <a:latin typeface="Times New Roman" panose="02020603050405020304" pitchFamily="18" charset="0"/>
                          <a:cs typeface="Times New Roman" panose="02020603050405020304" pitchFamily="18" charset="0"/>
                        </a:rPr>
                        <a:t>ė</a:t>
                      </a:r>
                      <a:r>
                        <a:rPr lang="lt-LT" sz="1000" spc="-10" dirty="0">
                          <a:effectLst/>
                          <a:latin typeface="Times New Roman" panose="02020603050405020304" pitchFamily="18" charset="0"/>
                          <a:cs typeface="Times New Roman" panose="02020603050405020304" pitchFamily="18" charset="0"/>
                        </a:rPr>
                        <a:t>g</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inės 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udin</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o</a:t>
                      </a:r>
                      <a:r>
                        <a:rPr lang="lt-LT" sz="1000" spc="1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ksplo</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tavimo</a:t>
                      </a:r>
                      <a:r>
                        <a:rPr lang="lt-LT" sz="1000" spc="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laikota</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pis</a:t>
                      </a:r>
                      <a:r>
                        <a:rPr lang="lt-LT" sz="1000" spc="1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 Komisi</a:t>
                      </a:r>
                      <a:r>
                        <a:rPr lang="lt-LT" sz="1000" spc="-5" dirty="0">
                          <a:effectLst/>
                          <a:latin typeface="Times New Roman" panose="02020603050405020304" pitchFamily="18" charset="0"/>
                          <a:cs typeface="Times New Roman" panose="02020603050405020304" pitchFamily="18" charset="0"/>
                        </a:rPr>
                        <a:t>j</a:t>
                      </a:r>
                      <a:r>
                        <a:rPr lang="lt-LT" sz="1000" dirty="0">
                          <a:effectLst/>
                          <a:latin typeface="Times New Roman" panose="02020603050405020304" pitchFamily="18" charset="0"/>
                          <a:cs typeface="Times New Roman" panose="02020603050405020304" pitchFamily="18" charset="0"/>
                        </a:rPr>
                        <a:t>os 2013 m. v</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s</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rio 25</a:t>
                      </a:r>
                      <a:r>
                        <a:rPr lang="lt-LT" sz="1000" spc="1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d. p</a:t>
                      </a:r>
                      <a:r>
                        <a:rPr lang="lt-LT" sz="1000" spc="-5" dirty="0">
                          <a:effectLst/>
                          <a:latin typeface="Times New Roman" panose="02020603050405020304" pitchFamily="18" charset="0"/>
                          <a:cs typeface="Times New Roman" panose="02020603050405020304" pitchFamily="18" charset="0"/>
                        </a:rPr>
                        <a:t>a</a:t>
                      </a:r>
                      <a:r>
                        <a:rPr lang="lt-LT" sz="1000" spc="30" dirty="0">
                          <a:effectLst/>
                          <a:latin typeface="Times New Roman" panose="02020603050405020304" pitchFamily="18" charset="0"/>
                          <a:cs typeface="Times New Roman" panose="02020603050405020304" pitchFamily="18" charset="0"/>
                        </a:rPr>
                        <a:t>ž</a:t>
                      </a:r>
                      <a:r>
                        <a:rPr lang="lt-LT" sz="1000" spc="-25" dirty="0">
                          <a:effectLst/>
                          <a:latin typeface="Times New Roman" panose="02020603050405020304" pitchFamily="18" charset="0"/>
                          <a:cs typeface="Times New Roman" panose="02020603050405020304" pitchFamily="18" charset="0"/>
                        </a:rPr>
                        <a:t>y</a:t>
                      </a:r>
                      <a:r>
                        <a:rPr lang="lt-LT" sz="1000" dirty="0">
                          <a:effectLst/>
                          <a:latin typeface="Times New Roman" panose="02020603050405020304" pitchFamily="18" charset="0"/>
                          <a:cs typeface="Times New Roman" panose="02020603050405020304" pitchFamily="18" charset="0"/>
                        </a:rPr>
                        <a:t>mos</a:t>
                      </a:r>
                      <a:r>
                        <a:rPr lang="lt-LT" sz="1000" spc="1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a:t>
                      </a:r>
                      <a:r>
                        <a:rPr lang="lt-LT" sz="1000" spc="1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O</a:t>
                      </a:r>
                      <a:r>
                        <a:rPr lang="lt-LT" sz="1000" spc="5" dirty="0">
                          <a:effectLst/>
                          <a:latin typeface="Times New Roman" panose="02020603050405020304" pitchFamily="18" charset="0"/>
                          <a:cs typeface="Times New Roman" panose="02020603050405020304" pitchFamily="18" charset="0"/>
                        </a:rPr>
                        <a:t>5</a:t>
                      </a:r>
                      <a:r>
                        <a:rPr lang="lt-LT" sz="1000" spc="-5" dirty="0">
                          <a:effectLst/>
                          <a:latin typeface="Times New Roman" panose="02020603050405020304" pitchFamily="18" charset="0"/>
                          <a:cs typeface="Times New Roman" panose="02020603050405020304" pitchFamily="18" charset="0"/>
                        </a:rPr>
                        <a:t>-</a:t>
                      </a:r>
                      <a:r>
                        <a:rPr lang="lt-LT" sz="1000" dirty="0">
                          <a:effectLst/>
                          <a:latin typeface="Times New Roman" panose="02020603050405020304" pitchFamily="18" charset="0"/>
                          <a:cs typeface="Times New Roman" panose="02020603050405020304" pitchFamily="18" charset="0"/>
                        </a:rPr>
                        <a:t>67</a:t>
                      </a:r>
                      <a:r>
                        <a:rPr lang="lt-LT" sz="1000" spc="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D</a:t>
                      </a:r>
                      <a:r>
                        <a:rPr lang="lt-LT" sz="1000" spc="-5" dirty="0">
                          <a:effectLst/>
                          <a:latin typeface="Times New Roman" panose="02020603050405020304" pitchFamily="18" charset="0"/>
                          <a:cs typeface="Times New Roman" panose="02020603050405020304" pitchFamily="18" charset="0"/>
                        </a:rPr>
                        <a:t>ė</a:t>
                      </a:r>
                      <a:r>
                        <a:rPr lang="lt-LT" sz="1000" dirty="0">
                          <a:effectLst/>
                          <a:latin typeface="Times New Roman" panose="02020603050405020304" pitchFamily="18" charset="0"/>
                          <a:cs typeface="Times New Roman" panose="02020603050405020304" pitchFamily="18" charset="0"/>
                        </a:rPr>
                        <a:t>l</a:t>
                      </a:r>
                      <a:r>
                        <a:rPr lang="lt-LT" sz="1000" spc="1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lekt</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os</a:t>
                      </a:r>
                      <a:r>
                        <a:rPr lang="lt-LT" sz="1000" spc="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e</a:t>
                      </a:r>
                      <a:r>
                        <a:rPr lang="lt-LT" sz="1000" spc="5" dirty="0">
                          <a:effectLst/>
                          <a:latin typeface="Times New Roman" panose="02020603050405020304" pitchFamily="18" charset="0"/>
                          <a:cs typeface="Times New Roman" panose="02020603050405020304" pitchFamily="18" charset="0"/>
                        </a:rPr>
                        <a:t>r</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i</a:t>
                      </a:r>
                      <a:r>
                        <a:rPr lang="lt-LT" sz="1000" spc="5" dirty="0">
                          <a:effectLst/>
                          <a:latin typeface="Times New Roman" panose="02020603050405020304" pitchFamily="18" charset="0"/>
                          <a:cs typeface="Times New Roman" panose="02020603050405020304" pitchFamily="18" charset="0"/>
                        </a:rPr>
                        <a:t>j</a:t>
                      </a:r>
                      <a:r>
                        <a:rPr lang="lt-LT" sz="1000" dirty="0">
                          <a:effectLst/>
                          <a:latin typeface="Times New Roman" panose="02020603050405020304" pitchFamily="18" charset="0"/>
                          <a:cs typeface="Times New Roman" panose="02020603050405020304" pitchFamily="18" charset="0"/>
                        </a:rPr>
                        <a:t>os, p</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g</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m</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ntos  </a:t>
                      </a:r>
                      <a:r>
                        <a:rPr lang="lt-LT" sz="1000" spc="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udojant  </a:t>
                      </a:r>
                      <a:r>
                        <a:rPr lang="lt-LT" sz="1000" spc="10"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ts</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uj</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č</a:t>
                      </a:r>
                      <a:r>
                        <a:rPr lang="lt-LT" sz="1000" dirty="0">
                          <a:effectLst/>
                          <a:latin typeface="Times New Roman" panose="02020603050405020304" pitchFamily="18" charset="0"/>
                          <a:cs typeface="Times New Roman" panose="02020603050405020304" pitchFamily="18" charset="0"/>
                        </a:rPr>
                        <a:t>ius  </a:t>
                      </a:r>
                      <a:r>
                        <a:rPr lang="lt-LT" sz="1000" spc="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er</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i</a:t>
                      </a:r>
                      <a:r>
                        <a:rPr lang="lt-LT" sz="1000" spc="5" dirty="0">
                          <a:effectLst/>
                          <a:latin typeface="Times New Roman" panose="02020603050405020304" pitchFamily="18" charset="0"/>
                          <a:cs typeface="Times New Roman" panose="02020603050405020304" pitchFamily="18" charset="0"/>
                        </a:rPr>
                        <a:t>j</a:t>
                      </a:r>
                      <a:r>
                        <a:rPr lang="lt-LT" sz="1000" dirty="0">
                          <a:effectLst/>
                          <a:latin typeface="Times New Roman" panose="02020603050405020304" pitchFamily="18" charset="0"/>
                          <a:cs typeface="Times New Roman" panose="02020603050405020304" pitchFamily="18" charset="0"/>
                        </a:rPr>
                        <a:t>os   iš</a:t>
                      </a:r>
                      <a:r>
                        <a:rPr lang="lt-LT" sz="1000" spc="5" dirty="0">
                          <a:effectLst/>
                          <a:latin typeface="Times New Roman" panose="02020603050405020304" pitchFamily="18" charset="0"/>
                          <a:cs typeface="Times New Roman" panose="02020603050405020304" pitchFamily="18" charset="0"/>
                        </a:rPr>
                        <a:t>t</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kl</a:t>
                      </a:r>
                      <a:r>
                        <a:rPr lang="lt-LT" sz="1000" spc="2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us, ta</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ifų nusta</a:t>
                      </a:r>
                      <a:r>
                        <a:rPr lang="lt-LT" sz="1000" spc="10" dirty="0">
                          <a:effectLst/>
                          <a:latin typeface="Times New Roman" panose="02020603050405020304" pitchFamily="18" charset="0"/>
                          <a:cs typeface="Times New Roman" panose="02020603050405020304" pitchFamily="18" charset="0"/>
                        </a:rPr>
                        <a:t>t</a:t>
                      </a:r>
                      <a:r>
                        <a:rPr lang="lt-LT" sz="1000" spc="-25" dirty="0">
                          <a:effectLst/>
                          <a:latin typeface="Times New Roman" panose="02020603050405020304" pitchFamily="18" charset="0"/>
                          <a:cs typeface="Times New Roman" panose="02020603050405020304" pitchFamily="18" charset="0"/>
                        </a:rPr>
                        <a:t>y</a:t>
                      </a:r>
                      <a:r>
                        <a:rPr lang="lt-LT" sz="1000" dirty="0">
                          <a:effectLst/>
                          <a:latin typeface="Times New Roman" panose="02020603050405020304" pitchFamily="18" charset="0"/>
                          <a:cs typeface="Times New Roman" panose="02020603050405020304" pitchFamily="18" charset="0"/>
                        </a:rPr>
                        <a:t>mo 2013 </a:t>
                      </a:r>
                      <a:r>
                        <a:rPr lang="lt-LT" sz="1000" spc="15" dirty="0">
                          <a:effectLst/>
                          <a:latin typeface="Times New Roman" panose="02020603050405020304" pitchFamily="18" charset="0"/>
                          <a:cs typeface="Times New Roman" panose="02020603050405020304" pitchFamily="18" charset="0"/>
                        </a:rPr>
                        <a:t>m</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tų</a:t>
                      </a:r>
                      <a:r>
                        <a:rPr lang="lt-LT" sz="1000" spc="2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II</a:t>
                      </a:r>
                      <a:r>
                        <a:rPr lang="lt-LT" sz="1000" spc="-2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k</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tv</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r</a:t>
                      </a:r>
                      <a:r>
                        <a:rPr lang="lt-LT" sz="1000" spc="-10" dirty="0">
                          <a:effectLst/>
                          <a:latin typeface="Times New Roman" panose="02020603050405020304" pitchFamily="18" charset="0"/>
                          <a:cs typeface="Times New Roman" panose="02020603050405020304" pitchFamily="18" charset="0"/>
                        </a:rPr>
                        <a:t>č</a:t>
                      </a:r>
                      <a:r>
                        <a:rPr lang="lt-LT" sz="1000" dirty="0">
                          <a:effectLst/>
                          <a:latin typeface="Times New Roman" panose="02020603050405020304" pitchFamily="18" charset="0"/>
                          <a:cs typeface="Times New Roman" panose="02020603050405020304" pitchFamily="18" charset="0"/>
                        </a:rPr>
                        <a:t>iu</a:t>
                      </a:r>
                      <a:r>
                        <a:rPr lang="lt-LT" sz="1000" spc="5" dirty="0">
                          <a:effectLst/>
                          <a:latin typeface="Times New Roman" panose="02020603050405020304" pitchFamily="18" charset="0"/>
                          <a:cs typeface="Times New Roman" panose="02020603050405020304" pitchFamily="18" charset="0"/>
                        </a:rPr>
                        <a:t>i</a:t>
                      </a:r>
                      <a:r>
                        <a:rPr lang="lt-LT" sz="1000" spc="-5" dirty="0">
                          <a:effectLst/>
                          <a:latin typeface="Times New Roman" panose="02020603050405020304" pitchFamily="18" charset="0"/>
                          <a:cs typeface="Times New Roman" panose="02020603050405020304" pitchFamily="18" charset="0"/>
                        </a:rPr>
                        <a:t>“</a:t>
                      </a:r>
                      <a:r>
                        <a:rPr lang="lt-LT" sz="1000"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2</a:t>
                      </a:r>
                      <a:r>
                        <a:rPr lang="lt-LT" sz="1000" dirty="0">
                          <a:effectLst/>
                          <a:latin typeface="Times New Roman" panose="02020603050405020304" pitchFamily="18" charset="0"/>
                          <a:cs typeface="Times New Roman" panose="02020603050405020304" pitchFamily="18" charset="0"/>
                        </a:rPr>
                        <a:t>4 p.</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548922">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6,99 proc.</a:t>
                      </a:r>
                      <a:endParaRPr lang="lt-LT" sz="100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Diskonto norma, nustatyta kaip vidutinė svertinė kapitalo kaina.</a:t>
                      </a:r>
                      <a:endParaRPr lang="lt-LT" sz="1000" dirty="0">
                        <a:effectLst/>
                        <a:latin typeface="Times New Roman" panose="02020603050405020304" pitchFamily="18" charset="0"/>
                        <a:cs typeface="Times New Roman" panose="02020603050405020304" pitchFamily="18" charset="0"/>
                      </a:endParaRPr>
                    </a:p>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„Pažyma dėl elektros energijos, pagamintos naudojant atsinaujinančius energijos išteklius, tarifų nustatymo 2014 m. II ketvirčiui.“</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4 148 168m</a:t>
                      </a:r>
                      <a:r>
                        <a:rPr lang="lt-LT" sz="1000" baseline="30000">
                          <a:effectLst/>
                          <a:latin typeface="Times New Roman" panose="02020603050405020304" pitchFamily="18" charset="0"/>
                          <a:cs typeface="Times New Roman" panose="02020603050405020304" pitchFamily="18" charset="0"/>
                        </a:rPr>
                        <a:t>3</a:t>
                      </a:r>
                      <a:r>
                        <a:rPr lang="lt-LT" sz="1000">
                          <a:effectLst/>
                          <a:latin typeface="Times New Roman" panose="02020603050405020304" pitchFamily="18" charset="0"/>
                          <a:cs typeface="Times New Roman" panose="02020603050405020304" pitchFamily="18" charset="0"/>
                        </a:rPr>
                        <a:t>;</a:t>
                      </a:r>
                      <a:endParaRPr lang="lt-LT" sz="100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Vidutinis  metinis    pagamintas  ir  į tinklus  patiektas  dujų kiekis  m</a:t>
                      </a:r>
                      <a:r>
                        <a:rPr lang="lt-LT" sz="1000" spc="10" baseline="30000" dirty="0">
                          <a:effectLst/>
                          <a:latin typeface="Times New Roman" panose="02020603050405020304" pitchFamily="18" charset="0"/>
                          <a:cs typeface="Times New Roman" panose="02020603050405020304" pitchFamily="18" charset="0"/>
                        </a:rPr>
                        <a:t>3</a:t>
                      </a:r>
                      <a:endParaRPr lang="lt-LT" sz="1000" dirty="0">
                        <a:effectLst/>
                        <a:latin typeface="Times New Roman" panose="02020603050405020304" pitchFamily="18" charset="0"/>
                        <a:cs typeface="Times New Roman" panose="02020603050405020304" pitchFamily="18" charset="0"/>
                      </a:endParaRPr>
                    </a:p>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(remiantis veikiančios jėgainės pajėgumais)</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548922">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0,128 mln. Lt/metus</a:t>
                      </a:r>
                      <a:endParaRPr lang="lt-LT" sz="100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Operacinės sąnaudos. 5 proc. nuo gaunamų kasmetinių pajamų. Lt/metus.</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0,308 mln. Lt/metus</a:t>
                      </a:r>
                      <a:endParaRPr lang="lt-LT" sz="100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Sąnaudos, prilygintinos žaliavos (kuro) įsigijimo sąnaudoms.</a:t>
                      </a:r>
                      <a:endParaRPr lang="lt-LT" sz="1000" dirty="0">
                        <a:effectLst/>
                        <a:latin typeface="Times New Roman" panose="02020603050405020304" pitchFamily="18" charset="0"/>
                        <a:cs typeface="Times New Roman" panose="02020603050405020304" pitchFamily="18" charset="0"/>
                      </a:endParaRPr>
                    </a:p>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Sąvartyno nuomos kaina sudaro 12% nuo gaunamų kasmetinių pajamų</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0,62 Lt/m</a:t>
                      </a:r>
                      <a:r>
                        <a:rPr lang="lt-LT" sz="1000" baseline="30000" dirty="0">
                          <a:effectLst/>
                          <a:latin typeface="Times New Roman" panose="02020603050405020304" pitchFamily="18" charset="0"/>
                          <a:cs typeface="Times New Roman" panose="02020603050405020304" pitchFamily="18" charset="0"/>
                        </a:rPr>
                        <a:t>3</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Nustatyta dujų supirkimo kaina. (Biodujų jėgainių, išgaunančių dujas iš sąvartynų biodujų supirkimo tarifų nustatymo metodika)</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9,0 mln.Lt</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Investicijos į dujų surinkimo sistemas. (Lapių jėgainės įrengimo kaštai)</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83442">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7,0 mln.Lt</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a:lnSpc>
                          <a:spcPct val="115000"/>
                        </a:lnSpc>
                        <a:spcAft>
                          <a:spcPts val="0"/>
                        </a:spcAft>
                      </a:pPr>
                      <a:r>
                        <a:rPr lang="lt-LT" sz="1000" spc="10" dirty="0">
                          <a:effectLst/>
                          <a:latin typeface="Times New Roman" panose="02020603050405020304" pitchFamily="18" charset="0"/>
                          <a:cs typeface="Times New Roman" panose="02020603050405020304" pitchFamily="18" charset="0"/>
                        </a:rPr>
                        <a:t>Biodujų valymo įranga įvertinus montavimo, paruošimo, paleidimo ir kitus darbus.(</a:t>
                      </a:r>
                      <a:r>
                        <a:rPr lang="lt-LT" sz="1000" dirty="0">
                          <a:effectLst/>
                          <a:latin typeface="Times New Roman" panose="02020603050405020304" pitchFamily="18" charset="0"/>
                          <a:cs typeface="Times New Roman" panose="02020603050405020304" pitchFamily="18" charset="0"/>
                        </a:rPr>
                        <a:t> Preliminary costs analysis for a raw biogas upgrading facility)</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0,47 mln.Lt/metus</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Išlaidos valymo įrangos šilumos ir elektros energijos poreikiui  padengti. (</a:t>
                      </a:r>
                      <a:r>
                        <a:rPr lang="lt-LT" sz="1000" dirty="0">
                          <a:effectLst/>
                          <a:latin typeface="Times New Roman" panose="02020603050405020304" pitchFamily="18" charset="0"/>
                          <a:cs typeface="Times New Roman" panose="02020603050405020304" pitchFamily="18" charset="0"/>
                        </a:rPr>
                        <a:t> Preliminary costs analysis for a raw biogas upgrading facility)</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0,245 mln.Lt/metus</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Eksploataciniai valymo įrangos kaštai.</a:t>
                      </a:r>
                      <a:endParaRPr lang="lt-LT" sz="1000" dirty="0">
                        <a:effectLst/>
                        <a:latin typeface="Times New Roman" panose="02020603050405020304" pitchFamily="18" charset="0"/>
                        <a:cs typeface="Times New Roman" panose="02020603050405020304" pitchFamily="18" charset="0"/>
                      </a:endParaRPr>
                    </a:p>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a:t>
                      </a:r>
                      <a:r>
                        <a:rPr lang="lt-LT" sz="1000" dirty="0">
                          <a:effectLst/>
                          <a:latin typeface="Times New Roman" panose="02020603050405020304" pitchFamily="18" charset="0"/>
                          <a:cs typeface="Times New Roman" panose="02020603050405020304" pitchFamily="18" charset="0"/>
                        </a:rPr>
                        <a:t> Preliminary costs analysis for a raw biogas upgrading facility)</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r h="365948">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0,536 mln.Lt.</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Dujotiekio trasos tiesimo sąnaudos įvertinus prisijungimui suteikiamą 40 % nuolaidą. (UAB „Rimgauda“ duomenys)</a:t>
                      </a:r>
                      <a:endParaRPr lang="lt-LT" sz="1000" dirty="0">
                        <a:effectLst/>
                        <a:latin typeface="Times New Roman" panose="02020603050405020304" pitchFamily="18" charset="0"/>
                        <a:ea typeface="Calibri"/>
                        <a:cs typeface="Times New Roman" panose="02020603050405020304" pitchFamily="18" charset="0"/>
                      </a:endParaRPr>
                    </a:p>
                  </a:txBody>
                  <a:tcPr marL="53131" marR="53131" marT="0" marB="0" anchor="ctr"/>
                </a:tc>
              </a:tr>
            </a:tbl>
          </a:graphicData>
        </a:graphic>
      </p:graphicFrame>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3124200" y="6356350"/>
            <a:ext cx="4472136"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13</a:t>
            </a:fld>
            <a:endParaRPr lang="lt-LT" dirty="0">
              <a:solidFill>
                <a:srgbClr val="0070C0"/>
              </a:solidFill>
            </a:endParaRPr>
          </a:p>
        </p:txBody>
      </p:sp>
      <p:pic>
        <p:nvPicPr>
          <p:cNvPr id="7"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8762" y="439440"/>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4281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III-ojo scenarijaus rezultatai</a:t>
            </a:r>
            <a:endParaRPr lang="lt-LT" sz="3200" dirty="0">
              <a:latin typeface="Times New Roman" panose="02020603050405020304" pitchFamily="18" charset="0"/>
              <a:cs typeface="Times New Roman" panose="02020603050405020304" pitchFamily="18" charset="0"/>
            </a:endParaRPr>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2725319355"/>
              </p:ext>
            </p:extLst>
          </p:nvPr>
        </p:nvGraphicFramePr>
        <p:xfrm>
          <a:off x="567334" y="1340768"/>
          <a:ext cx="8229600" cy="2173986"/>
        </p:xfrm>
        <a:graphic>
          <a:graphicData uri="http://schemas.openxmlformats.org/drawingml/2006/table">
            <a:tbl>
              <a:tblPr firstRow="1" firstCol="1" bandRow="1">
                <a:tableStyleId>{3B4B98B0-60AC-42C2-AFA5-B58CD77FA1E5}</a:tableStyleId>
              </a:tblPr>
              <a:tblGrid>
                <a:gridCol w="4287621"/>
                <a:gridCol w="1115934"/>
                <a:gridCol w="2826045"/>
              </a:tblGrid>
              <a:tr h="210312">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Pavadinimas</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Mato vnt.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Reikšmė</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Diskonto norma </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6,99%</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Investicijos</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-16.536.220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Eksploatacinės išlaidos</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Lt/15m</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12.653.894,46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Sąnaudos prilygintos žaliavų įsigijimo sąnaudoms.</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Lt/15m</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4.629.346,69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Kasmetiniai sutaupymai</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1.419.643,20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Diskontuoti  kasmetiniai sutaupymai</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1.326.893,35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228600">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Dujų kaina</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Lt/m</a:t>
                      </a:r>
                      <a:r>
                        <a:rPr lang="lt-LT" sz="1100" baseline="30000" dirty="0">
                          <a:effectLst/>
                          <a:latin typeface="Times New Roman" panose="02020603050405020304" pitchFamily="18" charset="0"/>
                          <a:cs typeface="Times New Roman" panose="02020603050405020304" pitchFamily="18" charset="0"/>
                        </a:rPr>
                        <a:t>3</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0,62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Grynoji dabartinė vertė (GDV)</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-3.598.061,08 Lt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Vidinė grąžos norma (VGN)</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3,34%</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r h="192786">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Diskontuotas atsipirkimo laikas</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m.</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a:t>
                      </a:r>
                      <a:endParaRPr lang="lt-LT" sz="1100" dirty="0">
                        <a:effectLst/>
                        <a:latin typeface="Times New Roman" panose="02020603050405020304" pitchFamily="18" charset="0"/>
                        <a:ea typeface="Calibri"/>
                        <a:cs typeface="Times New Roman" panose="02020603050405020304" pitchFamily="18" charset="0"/>
                      </a:endParaRPr>
                    </a:p>
                  </a:txBody>
                  <a:tcPr marL="68580" marR="68580" marT="0" marB="0"/>
                </a:tc>
              </a:tr>
            </a:tbl>
          </a:graphicData>
        </a:graphic>
      </p:graphicFrame>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627784" y="6381328"/>
            <a:ext cx="4832176"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14</a:t>
            </a:fld>
            <a:endParaRPr lang="lt-LT" dirty="0">
              <a:solidFill>
                <a:srgbClr val="0070C0"/>
              </a:solidFill>
            </a:endParaRPr>
          </a:p>
        </p:txBody>
      </p:sp>
      <p:pic>
        <p:nvPicPr>
          <p:cNvPr id="8"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70" y="439440"/>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hart 27"/>
          <p:cNvGraphicFramePr/>
          <p:nvPr>
            <p:extLst>
              <p:ext uri="{D42A27DB-BD31-4B8C-83A1-F6EECF244321}">
                <p14:modId xmlns:p14="http://schemas.microsoft.com/office/powerpoint/2010/main" val="1354116012"/>
              </p:ext>
            </p:extLst>
          </p:nvPr>
        </p:nvGraphicFramePr>
        <p:xfrm>
          <a:off x="611560" y="3573016"/>
          <a:ext cx="8280920" cy="2520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7512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   Biodujų </a:t>
            </a:r>
            <a:r>
              <a:rPr lang="lt-LT" sz="3200" dirty="0">
                <a:latin typeface="Times New Roman" panose="02020603050405020304" pitchFamily="18" charset="0"/>
                <a:cs typeface="Times New Roman" panose="02020603050405020304" pitchFamily="18" charset="0"/>
              </a:rPr>
              <a:t>supirkimo tarifų nustatymo </a:t>
            </a:r>
            <a:r>
              <a:rPr lang="lt-LT" sz="3200" dirty="0" smtClean="0">
                <a:latin typeface="Times New Roman" panose="02020603050405020304" pitchFamily="18" charset="0"/>
                <a:cs typeface="Times New Roman" panose="02020603050405020304" pitchFamily="18" charset="0"/>
              </a:rPr>
              <a:t>analizė</a:t>
            </a:r>
            <a:endParaRPr lang="lt-LT" sz="32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r>
              <a:rPr lang="lt-LT" sz="2000" dirty="0" smtClean="0">
                <a:latin typeface="Times New Roman" panose="02020603050405020304" pitchFamily="18" charset="0"/>
                <a:cs typeface="Times New Roman" panose="02020603050405020304" pitchFamily="18" charset="0"/>
              </a:rPr>
              <a:t>Vertinama žaliava- kukurūzų </a:t>
            </a:r>
            <a:r>
              <a:rPr lang="en-US" sz="2000" dirty="0" smtClean="0">
                <a:latin typeface="Times New Roman" panose="02020603050405020304" pitchFamily="18" charset="0"/>
                <a:cs typeface="Times New Roman" panose="02020603050405020304" pitchFamily="18" charset="0"/>
              </a:rPr>
              <a:t>silosas</a:t>
            </a:r>
            <a:endParaRPr lang="lt-LT" sz="2000" dirty="0" smtClean="0">
              <a:latin typeface="Times New Roman" panose="02020603050405020304" pitchFamily="18" charset="0"/>
              <a:cs typeface="Times New Roman" panose="02020603050405020304" pitchFamily="18" charset="0"/>
            </a:endParaRPr>
          </a:p>
          <a:p>
            <a:r>
              <a:rPr lang="lt-LT" sz="2000" dirty="0" smtClean="0">
                <a:latin typeface="Times New Roman" panose="02020603050405020304" pitchFamily="18" charset="0"/>
                <a:cs typeface="Times New Roman" panose="02020603050405020304" pitchFamily="18" charset="0"/>
              </a:rPr>
              <a:t>1t</a:t>
            </a:r>
            <a:r>
              <a:rPr lang="en-US" sz="2000" dirty="0" smtClean="0">
                <a:latin typeface="Times New Roman" panose="02020603050405020304" pitchFamily="18" charset="0"/>
                <a:cs typeface="Times New Roman" panose="02020603050405020304" pitchFamily="18" charset="0"/>
              </a:rPr>
              <a:t>=180 m3/h</a:t>
            </a:r>
          </a:p>
          <a:p>
            <a:r>
              <a:rPr lang="en-US" sz="2000" dirty="0" smtClean="0">
                <a:latin typeface="Times New Roman" panose="02020603050405020304" pitchFamily="18" charset="0"/>
                <a:cs typeface="Times New Roman" panose="02020603050405020304" pitchFamily="18" charset="0"/>
              </a:rPr>
              <a:t>800/180= 4,4t</a:t>
            </a:r>
          </a:p>
          <a:p>
            <a:pPr algn="just"/>
            <a:r>
              <a:rPr lang="lt-LT" sz="2000" dirty="0">
                <a:latin typeface="Times New Roman" panose="02020603050405020304" pitchFamily="18" charset="0"/>
                <a:cs typeface="Times New Roman" panose="02020603050405020304" pitchFamily="18" charset="0"/>
              </a:rPr>
              <a:t>Reikia atkreipti dėmesį į tai, kad iš 1 tonos kukurūzų siloso išgaunamas ~180 m</a:t>
            </a:r>
            <a:r>
              <a:rPr lang="lt-LT" sz="2000" baseline="30000" dirty="0">
                <a:latin typeface="Times New Roman" panose="02020603050405020304" pitchFamily="18" charset="0"/>
                <a:cs typeface="Times New Roman" panose="02020603050405020304" pitchFamily="18" charset="0"/>
              </a:rPr>
              <a:t>3</a:t>
            </a:r>
            <a:r>
              <a:rPr lang="lt-LT" sz="2000" dirty="0">
                <a:latin typeface="Times New Roman" panose="02020603050405020304" pitchFamily="18" charset="0"/>
                <a:cs typeface="Times New Roman" panose="02020603050405020304" pitchFamily="18" charset="0"/>
              </a:rPr>
              <a:t>/val. biodujų</a:t>
            </a:r>
            <a:r>
              <a:rPr lang="lt-LT" sz="2000" dirty="0">
                <a:solidFill>
                  <a:srgbClr val="FF0000"/>
                </a:solidFill>
                <a:latin typeface="Times New Roman" panose="02020603050405020304" pitchFamily="18" charset="0"/>
                <a:cs typeface="Times New Roman" panose="02020603050405020304" pitchFamily="18" charset="0"/>
              </a:rPr>
              <a:t>, tačiau šių dujų sudėtyje degiųjų medžiagų kiekis siekia tik apie </a:t>
            </a:r>
            <a:r>
              <a:rPr lang="lt-LT" sz="2000" dirty="0" smtClean="0">
                <a:solidFill>
                  <a:srgbClr val="FF0000"/>
                </a:solidFill>
                <a:latin typeface="Times New Roman" panose="02020603050405020304" pitchFamily="18" charset="0"/>
                <a:cs typeface="Times New Roman" panose="02020603050405020304" pitchFamily="18" charset="0"/>
              </a:rPr>
              <a:t>50</a:t>
            </a:r>
            <a:r>
              <a:rPr lang="en-US" sz="2000" dirty="0" smtClean="0">
                <a:solidFill>
                  <a:srgbClr val="FF0000"/>
                </a:solidFill>
                <a:latin typeface="Times New Roman" panose="02020603050405020304" pitchFamily="18" charset="0"/>
                <a:cs typeface="Times New Roman" panose="02020603050405020304" pitchFamily="18" charset="0"/>
              </a:rPr>
              <a:t>%</a:t>
            </a:r>
            <a:r>
              <a:rPr lang="lt-LT" sz="2000" dirty="0" smtClean="0">
                <a:solidFill>
                  <a:srgbClr val="FF0000"/>
                </a:solidFill>
                <a:latin typeface="Times New Roman" panose="02020603050405020304" pitchFamily="18" charset="0"/>
                <a:cs typeface="Times New Roman" panose="02020603050405020304" pitchFamily="18" charset="0"/>
              </a:rPr>
              <a:t>.</a:t>
            </a:r>
            <a:endParaRPr lang="en-US" sz="2000" dirty="0" smtClean="0">
              <a:solidFill>
                <a:srgbClr val="FF0000"/>
              </a:solidFill>
              <a:latin typeface="Times New Roman" panose="02020603050405020304" pitchFamily="18" charset="0"/>
              <a:cs typeface="Times New Roman" panose="02020603050405020304" pitchFamily="18" charset="0"/>
            </a:endParaRPr>
          </a:p>
          <a:p>
            <a:pPr algn="just"/>
            <a:r>
              <a:rPr lang="lt-LT" sz="2000" dirty="0">
                <a:latin typeface="Times New Roman" panose="02020603050405020304" pitchFamily="18" charset="0"/>
                <a:cs typeface="Times New Roman" panose="02020603050405020304" pitchFamily="18" charset="0"/>
              </a:rPr>
              <a:t>kad skaičiuojant biodujų jėgainės tarifą, jos našumas 800 m</a:t>
            </a:r>
            <a:r>
              <a:rPr lang="lt-LT" sz="2000" baseline="30000" dirty="0">
                <a:latin typeface="Times New Roman" panose="02020603050405020304" pitchFamily="18" charset="0"/>
                <a:cs typeface="Times New Roman" panose="02020603050405020304" pitchFamily="18" charset="0"/>
              </a:rPr>
              <a:t>3</a:t>
            </a:r>
            <a:r>
              <a:rPr lang="lt-LT" sz="2000" dirty="0">
                <a:latin typeface="Times New Roman" panose="02020603050405020304" pitchFamily="18" charset="0"/>
                <a:cs typeface="Times New Roman" panose="02020603050405020304" pitchFamily="18" charset="0"/>
              </a:rPr>
              <a:t>/val., turi būti skaičiuojamas </a:t>
            </a:r>
            <a:r>
              <a:rPr lang="lt-LT" sz="2000" dirty="0">
                <a:solidFill>
                  <a:srgbClr val="FF0000"/>
                </a:solidFill>
                <a:latin typeface="Times New Roman" panose="02020603050405020304" pitchFamily="18" charset="0"/>
                <a:cs typeface="Times New Roman" panose="02020603050405020304" pitchFamily="18" charset="0"/>
              </a:rPr>
              <a:t>ne pagaminamam </a:t>
            </a:r>
            <a:r>
              <a:rPr lang="lt-LT" sz="2000" dirty="0">
                <a:latin typeface="Times New Roman" panose="02020603050405020304" pitchFamily="18" charset="0"/>
                <a:cs typeface="Times New Roman" panose="02020603050405020304" pitchFamily="18" charset="0"/>
              </a:rPr>
              <a:t>biodujų kiekiui, o </a:t>
            </a:r>
            <a:r>
              <a:rPr lang="lt-LT" sz="2000" dirty="0">
                <a:solidFill>
                  <a:srgbClr val="FF0000"/>
                </a:solidFill>
                <a:latin typeface="Times New Roman" panose="02020603050405020304" pitchFamily="18" charset="0"/>
                <a:cs typeface="Times New Roman" panose="02020603050405020304" pitchFamily="18" charset="0"/>
              </a:rPr>
              <a:t>tiekiamam biodujų kiekiui </a:t>
            </a:r>
            <a:r>
              <a:rPr lang="lt-LT" sz="2000" dirty="0">
                <a:latin typeface="Times New Roman" panose="02020603050405020304" pitchFamily="18" charset="0"/>
                <a:cs typeface="Times New Roman" panose="02020603050405020304" pitchFamily="18" charset="0"/>
              </a:rPr>
              <a:t>atitinkančių </a:t>
            </a:r>
            <a:r>
              <a:rPr lang="lt-LT" sz="2000" dirty="0">
                <a:solidFill>
                  <a:srgbClr val="FF0000"/>
                </a:solidFill>
                <a:latin typeface="Times New Roman" panose="02020603050405020304" pitchFamily="18" charset="0"/>
                <a:cs typeface="Times New Roman" panose="02020603050405020304" pitchFamily="18" charset="0"/>
              </a:rPr>
              <a:t>taisyklių</a:t>
            </a:r>
            <a:r>
              <a:rPr lang="lt-LT" sz="2000" dirty="0">
                <a:latin typeface="Times New Roman" panose="02020603050405020304" pitchFamily="18" charset="0"/>
                <a:cs typeface="Times New Roman" panose="02020603050405020304" pitchFamily="18" charset="0"/>
              </a:rPr>
              <a:t> reikalavimus.</a:t>
            </a:r>
          </a:p>
          <a:p>
            <a:endParaRPr lang="lt-LT" sz="2200" dirty="0">
              <a:solidFill>
                <a:srgbClr val="FF0000"/>
              </a:solidFill>
            </a:endParaRP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699792" y="6381328"/>
            <a:ext cx="476016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15</a:t>
            </a:fld>
            <a:endParaRPr lang="lt-LT" dirty="0">
              <a:solidFill>
                <a:srgbClr val="0070C0"/>
              </a:solidFill>
            </a:endParaRPr>
          </a:p>
        </p:txBody>
      </p:sp>
      <p:pic>
        <p:nvPicPr>
          <p:cNvPr id="7"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420" y="548680"/>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Lentelė 7"/>
          <p:cNvGraphicFramePr>
            <a:graphicFrameLocks noGrp="1"/>
          </p:cNvGraphicFramePr>
          <p:nvPr>
            <p:extLst>
              <p:ext uri="{D42A27DB-BD31-4B8C-83A1-F6EECF244321}">
                <p14:modId xmlns:p14="http://schemas.microsoft.com/office/powerpoint/2010/main" val="1287266976"/>
              </p:ext>
            </p:extLst>
          </p:nvPr>
        </p:nvGraphicFramePr>
        <p:xfrm>
          <a:off x="543670" y="4725144"/>
          <a:ext cx="8229600" cy="1501013"/>
        </p:xfrm>
        <a:graphic>
          <a:graphicData uri="http://schemas.openxmlformats.org/drawingml/2006/table">
            <a:tbl>
              <a:tblPr firstRow="1" firstCol="1" lastRow="1" lastCol="1" bandRow="1" bandCol="1">
                <a:tableStyleId>{3B4B98B0-60AC-42C2-AFA5-B58CD77FA1E5}</a:tableStyleId>
              </a:tblPr>
              <a:tblGrid>
                <a:gridCol w="2057400"/>
                <a:gridCol w="2057400"/>
                <a:gridCol w="2057400"/>
                <a:gridCol w="2057400"/>
              </a:tblGrid>
              <a:tr h="659765">
                <a:tc>
                  <a:txBody>
                    <a:bodyPr/>
                    <a:lstStyle/>
                    <a:p>
                      <a:pPr marL="64770" algn="ctr">
                        <a:lnSpc>
                          <a:spcPts val="1200"/>
                        </a:lnSpc>
                        <a:spcAft>
                          <a:spcPts val="1000"/>
                        </a:spcAft>
                      </a:pPr>
                      <a:r>
                        <a:rPr lang="lt-LT" sz="1200" spc="-10" dirty="0">
                          <a:effectLst/>
                          <a:latin typeface="Times New Roman" panose="02020603050405020304" pitchFamily="18" charset="0"/>
                          <a:cs typeface="Times New Roman" panose="02020603050405020304" pitchFamily="18" charset="0"/>
                        </a:rPr>
                        <a:t>B</a:t>
                      </a:r>
                      <a:r>
                        <a:rPr lang="lt-LT" sz="1200" dirty="0">
                          <a:effectLst/>
                          <a:latin typeface="Times New Roman" panose="02020603050405020304" pitchFamily="18" charset="0"/>
                          <a:cs typeface="Times New Roman" panose="02020603050405020304" pitchFamily="18" charset="0"/>
                        </a:rPr>
                        <a:t>iodu</a:t>
                      </a:r>
                      <a:r>
                        <a:rPr lang="lt-LT" sz="1200" spc="5" dirty="0">
                          <a:effectLst/>
                          <a:latin typeface="Times New Roman" panose="02020603050405020304" pitchFamily="18" charset="0"/>
                          <a:cs typeface="Times New Roman" panose="02020603050405020304" pitchFamily="18" charset="0"/>
                        </a:rPr>
                        <a:t>j</a:t>
                      </a:r>
                      <a:r>
                        <a:rPr lang="lt-LT" sz="1200" dirty="0">
                          <a:effectLst/>
                          <a:latin typeface="Times New Roman" panose="02020603050405020304" pitchFamily="18" charset="0"/>
                          <a:cs typeface="Times New Roman" panose="02020603050405020304" pitchFamily="18" charset="0"/>
                        </a:rPr>
                        <a:t>ų jėg</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in</a:t>
                      </a:r>
                      <a:r>
                        <a:rPr lang="lt-LT" sz="1200" spc="5" dirty="0">
                          <a:effectLst/>
                          <a:latin typeface="Times New Roman" panose="02020603050405020304" pitchFamily="18" charset="0"/>
                          <a:cs typeface="Times New Roman" panose="02020603050405020304" pitchFamily="18" charset="0"/>
                        </a:rPr>
                        <a:t>i</a:t>
                      </a:r>
                      <a:r>
                        <a:rPr lang="lt-LT" sz="1200" dirty="0">
                          <a:effectLst/>
                          <a:latin typeface="Times New Roman" panose="02020603050405020304" pitchFamily="18" charset="0"/>
                          <a:cs typeface="Times New Roman" panose="02020603050405020304" pitchFamily="18" charset="0"/>
                        </a:rPr>
                        <a:t>ų, n</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udo</a:t>
                      </a:r>
                      <a:r>
                        <a:rPr lang="lt-LT" sz="1200" spc="15" dirty="0">
                          <a:effectLst/>
                          <a:latin typeface="Times New Roman" panose="02020603050405020304" pitchFamily="18" charset="0"/>
                          <a:cs typeface="Times New Roman" panose="02020603050405020304" pitchFamily="18" charset="0"/>
                        </a:rPr>
                        <a:t>j</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n</a:t>
                      </a:r>
                      <a:r>
                        <a:rPr lang="lt-LT" sz="1200" spc="-5" dirty="0">
                          <a:effectLst/>
                          <a:latin typeface="Times New Roman" panose="02020603050405020304" pitchFamily="18" charset="0"/>
                          <a:cs typeface="Times New Roman" panose="02020603050405020304" pitchFamily="18" charset="0"/>
                        </a:rPr>
                        <a:t>č</a:t>
                      </a:r>
                      <a:r>
                        <a:rPr lang="lt-LT" sz="1200" dirty="0">
                          <a:effectLst/>
                          <a:latin typeface="Times New Roman" panose="02020603050405020304" pitchFamily="18" charset="0"/>
                          <a:cs typeface="Times New Roman" panose="02020603050405020304" pitchFamily="18" charset="0"/>
                        </a:rPr>
                        <a:t>ių</a:t>
                      </a:r>
                      <a:endParaRPr lang="lt-LT" sz="1100" dirty="0">
                        <a:effectLst/>
                        <a:latin typeface="Times New Roman" panose="02020603050405020304" pitchFamily="18" charset="0"/>
                        <a:cs typeface="Times New Roman" panose="02020603050405020304" pitchFamily="18" charset="0"/>
                      </a:endParaRPr>
                    </a:p>
                    <a:p>
                      <a:pPr marL="64770" algn="ctr">
                        <a:lnSpc>
                          <a:spcPts val="1400"/>
                        </a:lnSpc>
                        <a:spcAft>
                          <a:spcPts val="1000"/>
                        </a:spcAft>
                      </a:pP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t</a:t>
                      </a:r>
                      <a:r>
                        <a:rPr lang="lt-LT" sz="1200" spc="5" dirty="0">
                          <a:effectLst/>
                          <a:latin typeface="Times New Roman" panose="02020603050405020304" pitchFamily="18" charset="0"/>
                          <a:cs typeface="Times New Roman" panose="02020603050405020304" pitchFamily="18" charset="0"/>
                        </a:rPr>
                        <a:t>l</a:t>
                      </a:r>
                      <a:r>
                        <a:rPr lang="lt-LT" sz="1200" dirty="0">
                          <a:effectLst/>
                          <a:latin typeface="Times New Roman" panose="02020603050405020304" pitchFamily="18" charset="0"/>
                          <a:cs typeface="Times New Roman" panose="02020603050405020304" pitchFamily="18" charset="0"/>
                        </a:rPr>
                        <a:t>iek</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s, T</a:t>
                      </a:r>
                      <a:r>
                        <a:rPr lang="lt-LT" sz="1200" spc="5" dirty="0">
                          <a:effectLst/>
                          <a:latin typeface="Times New Roman" panose="02020603050405020304" pitchFamily="18" charset="0"/>
                          <a:cs typeface="Times New Roman" panose="02020603050405020304" pitchFamily="18" charset="0"/>
                        </a:rPr>
                        <a:t>P</a:t>
                      </a:r>
                      <a:r>
                        <a:rPr lang="lt-LT" sz="1200" dirty="0">
                          <a:effectLst/>
                          <a:latin typeface="Times New Roman" panose="02020603050405020304" pitchFamily="18" charset="0"/>
                          <a:cs typeface="Times New Roman" panose="02020603050405020304" pitchFamily="18" charset="0"/>
                        </a:rPr>
                        <a:t>, m</a:t>
                      </a:r>
                      <a:r>
                        <a:rPr lang="lt-LT" sz="800" spc="5" dirty="0">
                          <a:effectLst/>
                          <a:latin typeface="Times New Roman" panose="02020603050405020304" pitchFamily="18" charset="0"/>
                          <a:cs typeface="Times New Roman" panose="02020603050405020304" pitchFamily="18" charset="0"/>
                        </a:rPr>
                        <a:t>3</a:t>
                      </a:r>
                      <a:r>
                        <a:rPr lang="lt-LT" sz="1200" dirty="0">
                          <a:effectLst/>
                          <a:latin typeface="Times New Roman" panose="02020603050405020304" pitchFamily="18" charset="0"/>
                          <a:cs typeface="Times New Roman" panose="02020603050405020304" pitchFamily="18" charset="0"/>
                        </a:rPr>
                        <a:t>/val.</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7985" marR="108585" indent="-254635" algn="ctr">
                        <a:lnSpc>
                          <a:spcPct val="87000"/>
                        </a:lnSpc>
                        <a:spcBef>
                          <a:spcPts val="95"/>
                        </a:spcBef>
                        <a:spcAft>
                          <a:spcPts val="1000"/>
                        </a:spcAft>
                      </a:pPr>
                      <a:r>
                        <a:rPr lang="lt-LT" sz="1200" spc="5" dirty="0">
                          <a:effectLst/>
                          <a:latin typeface="Times New Roman" panose="02020603050405020304" pitchFamily="18" charset="0"/>
                          <a:cs typeface="Times New Roman" panose="02020603050405020304" pitchFamily="18" charset="0"/>
                        </a:rPr>
                        <a:t>S</a:t>
                      </a:r>
                      <a:r>
                        <a:rPr lang="lt-LT" sz="1200" dirty="0">
                          <a:effectLst/>
                          <a:latin typeface="Times New Roman" panose="02020603050405020304" pitchFamily="18" charset="0"/>
                          <a:cs typeface="Times New Roman" panose="02020603050405020304" pitchFamily="18" charset="0"/>
                        </a:rPr>
                        <a:t>upirkimo ta</a:t>
                      </a:r>
                      <a:r>
                        <a:rPr lang="lt-LT" sz="1200" spc="-5" dirty="0">
                          <a:effectLst/>
                          <a:latin typeface="Times New Roman" panose="02020603050405020304" pitchFamily="18" charset="0"/>
                          <a:cs typeface="Times New Roman" panose="02020603050405020304" pitchFamily="18" charset="0"/>
                        </a:rPr>
                        <a:t>r</a:t>
                      </a:r>
                      <a:r>
                        <a:rPr lang="lt-LT" sz="1200" dirty="0">
                          <a:effectLst/>
                          <a:latin typeface="Times New Roman" panose="02020603050405020304" pitchFamily="18" charset="0"/>
                          <a:cs typeface="Times New Roman" panose="02020603050405020304" pitchFamily="18" charset="0"/>
                        </a:rPr>
                        <a:t>if</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s</a:t>
                      </a:r>
                      <a:r>
                        <a:rPr lang="lt-LT" sz="1200" spc="5" dirty="0">
                          <a:effectLst/>
                          <a:latin typeface="Times New Roman" panose="02020603050405020304" pitchFamily="18" charset="0"/>
                          <a:cs typeface="Times New Roman" panose="02020603050405020304" pitchFamily="18" charset="0"/>
                        </a:rPr>
                        <a:t> </a:t>
                      </a:r>
                      <a:r>
                        <a:rPr lang="lt-LT" sz="1200" dirty="0">
                          <a:effectLst/>
                          <a:latin typeface="Times New Roman" panose="02020603050405020304" pitchFamily="18" charset="0"/>
                          <a:cs typeface="Times New Roman" panose="02020603050405020304" pitchFamily="18" charset="0"/>
                        </a:rPr>
                        <a:t>2014 met</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m</a:t>
                      </a:r>
                      <a:r>
                        <a:rPr lang="lt-LT" sz="1200" spc="5" dirty="0">
                          <a:effectLst/>
                          <a:latin typeface="Times New Roman" panose="02020603050405020304" pitchFamily="18" charset="0"/>
                          <a:cs typeface="Times New Roman" panose="02020603050405020304" pitchFamily="18" charset="0"/>
                        </a:rPr>
                        <a:t>s</a:t>
                      </a:r>
                      <a:r>
                        <a:rPr lang="lt-LT" sz="1200" dirty="0">
                          <a:effectLst/>
                          <a:latin typeface="Times New Roman" panose="02020603050405020304" pitchFamily="18" charset="0"/>
                          <a:cs typeface="Times New Roman" panose="02020603050405020304" pitchFamily="18" charset="0"/>
                        </a:rPr>
                        <a:t>,</a:t>
                      </a:r>
                      <a:r>
                        <a:rPr lang="lt-LT" sz="1200" spc="10" dirty="0">
                          <a:effectLst/>
                          <a:latin typeface="Times New Roman" panose="02020603050405020304" pitchFamily="18" charset="0"/>
                          <a:cs typeface="Times New Roman" panose="02020603050405020304" pitchFamily="18" charset="0"/>
                        </a:rPr>
                        <a:t> </a:t>
                      </a:r>
                      <a:r>
                        <a:rPr lang="lt-LT" sz="1200" spc="-25" dirty="0">
                          <a:effectLst/>
                          <a:latin typeface="Times New Roman" panose="02020603050405020304" pitchFamily="18" charset="0"/>
                          <a:cs typeface="Times New Roman" panose="02020603050405020304" pitchFamily="18" charset="0"/>
                        </a:rPr>
                        <a:t>L</a:t>
                      </a:r>
                      <a:r>
                        <a:rPr lang="lt-LT" sz="1200" dirty="0">
                          <a:effectLst/>
                          <a:latin typeface="Times New Roman" panose="02020603050405020304" pitchFamily="18" charset="0"/>
                          <a:cs typeface="Times New Roman" panose="02020603050405020304" pitchFamily="18" charset="0"/>
                        </a:rPr>
                        <a:t>t</a:t>
                      </a:r>
                      <a:r>
                        <a:rPr lang="lt-LT" sz="1200" spc="5" dirty="0">
                          <a:effectLst/>
                          <a:latin typeface="Times New Roman" panose="02020603050405020304" pitchFamily="18" charset="0"/>
                          <a:cs typeface="Times New Roman" panose="02020603050405020304" pitchFamily="18" charset="0"/>
                        </a:rPr>
                        <a:t>/m</a:t>
                      </a:r>
                      <a:r>
                        <a:rPr lang="lt-LT" sz="800" dirty="0">
                          <a:effectLst/>
                          <a:latin typeface="Times New Roman" panose="02020603050405020304" pitchFamily="18" charset="0"/>
                          <a:cs typeface="Times New Roman" panose="02020603050405020304" pitchFamily="18" charset="0"/>
                        </a:rPr>
                        <a:t>3</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389255" marR="107950" indent="-254635" algn="ctr">
                        <a:lnSpc>
                          <a:spcPct val="87000"/>
                        </a:lnSpc>
                        <a:spcBef>
                          <a:spcPts val="95"/>
                        </a:spcBef>
                        <a:spcAft>
                          <a:spcPts val="1000"/>
                        </a:spcAft>
                      </a:pPr>
                      <a:r>
                        <a:rPr lang="lt-LT" sz="1200" spc="5" dirty="0">
                          <a:effectLst/>
                          <a:latin typeface="Times New Roman" panose="02020603050405020304" pitchFamily="18" charset="0"/>
                          <a:cs typeface="Times New Roman" panose="02020603050405020304" pitchFamily="18" charset="0"/>
                        </a:rPr>
                        <a:t>S</a:t>
                      </a:r>
                      <a:r>
                        <a:rPr lang="lt-LT" sz="1200" dirty="0">
                          <a:effectLst/>
                          <a:latin typeface="Times New Roman" panose="02020603050405020304" pitchFamily="18" charset="0"/>
                          <a:cs typeface="Times New Roman" panose="02020603050405020304" pitchFamily="18" charset="0"/>
                        </a:rPr>
                        <a:t>upirkimo ta</a:t>
                      </a:r>
                      <a:r>
                        <a:rPr lang="lt-LT" sz="1200" spc="-5" dirty="0">
                          <a:effectLst/>
                          <a:latin typeface="Times New Roman" panose="02020603050405020304" pitchFamily="18" charset="0"/>
                          <a:cs typeface="Times New Roman" panose="02020603050405020304" pitchFamily="18" charset="0"/>
                        </a:rPr>
                        <a:t>r</a:t>
                      </a:r>
                      <a:r>
                        <a:rPr lang="lt-LT" sz="1200" dirty="0">
                          <a:effectLst/>
                          <a:latin typeface="Times New Roman" panose="02020603050405020304" pitchFamily="18" charset="0"/>
                          <a:cs typeface="Times New Roman" panose="02020603050405020304" pitchFamily="18" charset="0"/>
                        </a:rPr>
                        <a:t>if</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s 2013 met</a:t>
                      </a:r>
                      <a:r>
                        <a:rPr lang="lt-LT" sz="1200" spc="-5" dirty="0">
                          <a:effectLst/>
                          <a:latin typeface="Times New Roman" panose="02020603050405020304" pitchFamily="18" charset="0"/>
                          <a:cs typeface="Times New Roman" panose="02020603050405020304" pitchFamily="18" charset="0"/>
                        </a:rPr>
                        <a:t>a</a:t>
                      </a:r>
                      <a:r>
                        <a:rPr lang="lt-LT" sz="1200" dirty="0">
                          <a:effectLst/>
                          <a:latin typeface="Times New Roman" panose="02020603050405020304" pitchFamily="18" charset="0"/>
                          <a:cs typeface="Times New Roman" panose="02020603050405020304" pitchFamily="18" charset="0"/>
                        </a:rPr>
                        <a:t>m</a:t>
                      </a:r>
                      <a:r>
                        <a:rPr lang="lt-LT" sz="1200" spc="5" dirty="0">
                          <a:effectLst/>
                          <a:latin typeface="Times New Roman" panose="02020603050405020304" pitchFamily="18" charset="0"/>
                          <a:cs typeface="Times New Roman" panose="02020603050405020304" pitchFamily="18" charset="0"/>
                        </a:rPr>
                        <a:t>s</a:t>
                      </a:r>
                      <a:r>
                        <a:rPr lang="lt-LT" sz="1200" dirty="0">
                          <a:effectLst/>
                          <a:latin typeface="Times New Roman" panose="02020603050405020304" pitchFamily="18" charset="0"/>
                          <a:cs typeface="Times New Roman" panose="02020603050405020304" pitchFamily="18" charset="0"/>
                        </a:rPr>
                        <a:t>,</a:t>
                      </a:r>
                      <a:r>
                        <a:rPr lang="lt-LT" sz="1200" spc="10" dirty="0">
                          <a:effectLst/>
                          <a:latin typeface="Times New Roman" panose="02020603050405020304" pitchFamily="18" charset="0"/>
                          <a:cs typeface="Times New Roman" panose="02020603050405020304" pitchFamily="18" charset="0"/>
                        </a:rPr>
                        <a:t> </a:t>
                      </a:r>
                      <a:r>
                        <a:rPr lang="lt-LT" sz="1200" spc="-25" dirty="0">
                          <a:effectLst/>
                          <a:latin typeface="Times New Roman" panose="02020603050405020304" pitchFamily="18" charset="0"/>
                          <a:cs typeface="Times New Roman" panose="02020603050405020304" pitchFamily="18" charset="0"/>
                        </a:rPr>
                        <a:t>L</a:t>
                      </a:r>
                      <a:r>
                        <a:rPr lang="lt-LT" sz="1200" dirty="0">
                          <a:effectLst/>
                          <a:latin typeface="Times New Roman" panose="02020603050405020304" pitchFamily="18" charset="0"/>
                          <a:cs typeface="Times New Roman" panose="02020603050405020304" pitchFamily="18" charset="0"/>
                        </a:rPr>
                        <a:t>t</a:t>
                      </a:r>
                      <a:r>
                        <a:rPr lang="lt-LT" sz="1200" spc="5" dirty="0">
                          <a:effectLst/>
                          <a:latin typeface="Times New Roman" panose="02020603050405020304" pitchFamily="18" charset="0"/>
                          <a:cs typeface="Times New Roman" panose="02020603050405020304" pitchFamily="18" charset="0"/>
                        </a:rPr>
                        <a:t>/</a:t>
                      </a:r>
                      <a:r>
                        <a:rPr lang="lt-LT" sz="1200" spc="10" dirty="0">
                          <a:effectLst/>
                          <a:latin typeface="Times New Roman" panose="02020603050405020304" pitchFamily="18" charset="0"/>
                          <a:cs typeface="Times New Roman" panose="02020603050405020304" pitchFamily="18" charset="0"/>
                        </a:rPr>
                        <a:t>m</a:t>
                      </a:r>
                      <a:r>
                        <a:rPr lang="lt-LT" sz="800" dirty="0">
                          <a:effectLst/>
                          <a:latin typeface="Times New Roman" panose="02020603050405020304" pitchFamily="18" charset="0"/>
                          <a:cs typeface="Times New Roman" panose="02020603050405020304" pitchFamily="18" charset="0"/>
                        </a:rPr>
                        <a:t>3</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nchor="ctr"/>
                </a:tc>
                <a:tc>
                  <a:txBody>
                    <a:bodyPr/>
                    <a:lstStyle/>
                    <a:p>
                      <a:pPr marL="71120" marR="74930" algn="ctr">
                        <a:lnSpc>
                          <a:spcPts val="1300"/>
                        </a:lnSpc>
                        <a:spcAft>
                          <a:spcPts val="1000"/>
                        </a:spcAft>
                      </a:pPr>
                      <a:r>
                        <a:rPr lang="lt-LT" sz="1200" spc="5" dirty="0">
                          <a:effectLst/>
                          <a:latin typeface="Times New Roman" panose="02020603050405020304" pitchFamily="18" charset="0"/>
                          <a:cs typeface="Times New Roman" panose="02020603050405020304" pitchFamily="18" charset="0"/>
                        </a:rPr>
                        <a:t>P</a:t>
                      </a:r>
                      <a:r>
                        <a:rPr lang="lt-LT" sz="1200" dirty="0">
                          <a:effectLst/>
                          <a:latin typeface="Times New Roman" panose="02020603050405020304" pitchFamily="18" charset="0"/>
                          <a:cs typeface="Times New Roman" panose="02020603050405020304" pitchFamily="18" charset="0"/>
                        </a:rPr>
                        <a:t>o</a:t>
                      </a:r>
                      <a:r>
                        <a:rPr lang="lt-LT" sz="1200" spc="10" dirty="0">
                          <a:effectLst/>
                          <a:latin typeface="Times New Roman" panose="02020603050405020304" pitchFamily="18" charset="0"/>
                          <a:cs typeface="Times New Roman" panose="02020603050405020304" pitchFamily="18" charset="0"/>
                        </a:rPr>
                        <a:t>k</a:t>
                      </a:r>
                      <a:r>
                        <a:rPr lang="lt-LT" sz="1200" spc="-35" dirty="0">
                          <a:effectLst/>
                          <a:latin typeface="Times New Roman" panose="02020603050405020304" pitchFamily="18" charset="0"/>
                          <a:cs typeface="Times New Roman" panose="02020603050405020304" pitchFamily="18" charset="0"/>
                        </a:rPr>
                        <a:t>y</a:t>
                      </a:r>
                      <a:r>
                        <a:rPr lang="lt-LT" sz="1200" dirty="0">
                          <a:effectLst/>
                          <a:latin typeface="Times New Roman" panose="02020603050405020304" pitchFamily="18" charset="0"/>
                          <a:cs typeface="Times New Roman" panose="02020603050405020304" pitchFamily="18" charset="0"/>
                        </a:rPr>
                        <a:t>t</a:t>
                      </a:r>
                      <a:r>
                        <a:rPr lang="lt-LT" sz="1200" spc="5" dirty="0">
                          <a:effectLst/>
                          <a:latin typeface="Times New Roman" panose="02020603050405020304" pitchFamily="18" charset="0"/>
                          <a:cs typeface="Times New Roman" panose="02020603050405020304" pitchFamily="18" charset="0"/>
                        </a:rPr>
                        <a:t>i</a:t>
                      </a:r>
                      <a:r>
                        <a:rPr lang="lt-LT" sz="1200" dirty="0">
                          <a:effectLst/>
                          <a:latin typeface="Times New Roman" panose="02020603050405020304" pitchFamily="18" charset="0"/>
                          <a:cs typeface="Times New Roman" panose="02020603050405020304" pitchFamily="18" charset="0"/>
                        </a:rPr>
                        <a:t>s,</a:t>
                      </a:r>
                      <a:endParaRPr lang="lt-LT" sz="1100" dirty="0">
                        <a:effectLst/>
                        <a:latin typeface="Times New Roman" panose="02020603050405020304" pitchFamily="18" charset="0"/>
                        <a:cs typeface="Times New Roman" panose="02020603050405020304" pitchFamily="18" charset="0"/>
                      </a:endParaRPr>
                    </a:p>
                    <a:p>
                      <a:pPr marL="164465" marR="167005" algn="ctr">
                        <a:lnSpc>
                          <a:spcPct val="115000"/>
                        </a:lnSpc>
                        <a:spcAft>
                          <a:spcPts val="1000"/>
                        </a:spcAft>
                      </a:pPr>
                      <a:r>
                        <a:rPr lang="lt-LT" sz="1200" dirty="0">
                          <a:effectLst/>
                          <a:latin typeface="Times New Roman" panose="02020603050405020304" pitchFamily="18" charset="0"/>
                          <a:cs typeface="Times New Roman" panose="02020603050405020304" pitchFamily="18" charset="0"/>
                        </a:rPr>
                        <a:t>p</a:t>
                      </a:r>
                      <a:r>
                        <a:rPr lang="lt-LT" sz="1200" spc="-5" dirty="0">
                          <a:effectLst/>
                          <a:latin typeface="Times New Roman" panose="02020603050405020304" pitchFamily="18" charset="0"/>
                          <a:cs typeface="Times New Roman" panose="02020603050405020304" pitchFamily="18" charset="0"/>
                        </a:rPr>
                        <a:t>r</a:t>
                      </a:r>
                      <a:r>
                        <a:rPr lang="lt-LT" sz="1200" dirty="0">
                          <a:effectLst/>
                          <a:latin typeface="Times New Roman" panose="02020603050405020304" pitchFamily="18" charset="0"/>
                          <a:cs typeface="Times New Roman" panose="02020603050405020304" pitchFamily="18" charset="0"/>
                        </a:rPr>
                        <a:t>o</a:t>
                      </a:r>
                      <a:r>
                        <a:rPr lang="lt-LT" sz="1200" spc="-5" dirty="0">
                          <a:effectLst/>
                          <a:latin typeface="Times New Roman" panose="02020603050405020304" pitchFamily="18" charset="0"/>
                          <a:cs typeface="Times New Roman" panose="02020603050405020304" pitchFamily="18" charset="0"/>
                        </a:rPr>
                        <a:t>c</a:t>
                      </a:r>
                      <a:r>
                        <a:rPr lang="lt-LT" sz="1200" dirty="0">
                          <a:effectLst/>
                          <a:latin typeface="Times New Roman" panose="02020603050405020304" pitchFamily="18" charset="0"/>
                          <a:cs typeface="Times New Roman" panose="02020603050405020304" pitchFamily="18" charset="0"/>
                        </a:rPr>
                        <a:t>.</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nchor="ctr"/>
                </a:tc>
              </a:tr>
              <a:tr h="196850">
                <a:tc>
                  <a:txBody>
                    <a:bodyPr/>
                    <a:lstStyle/>
                    <a:p>
                      <a:pPr marL="64770">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TP</a:t>
                      </a:r>
                      <a:r>
                        <a:rPr lang="lt-LT" sz="1200" spc="5">
                          <a:effectLst/>
                          <a:latin typeface="Times New Roman" panose="02020603050405020304" pitchFamily="18" charset="0"/>
                          <a:cs typeface="Times New Roman" panose="02020603050405020304" pitchFamily="18" charset="0"/>
                        </a:rPr>
                        <a:t> </a:t>
                      </a:r>
                      <a:r>
                        <a:rPr lang="lt-LT" sz="1200">
                          <a:effectLst/>
                          <a:latin typeface="Times New Roman" panose="02020603050405020304" pitchFamily="18" charset="0"/>
                          <a:cs typeface="Times New Roman" panose="02020603050405020304" pitchFamily="18" charset="0"/>
                        </a:rPr>
                        <a:t>≤ 125</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79450" marR="682625" algn="ctr">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2,03</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80720" marR="681355" algn="ctr">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3,43</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145415" algn="ctr">
                        <a:lnSpc>
                          <a:spcPct val="115000"/>
                        </a:lnSpc>
                        <a:spcBef>
                          <a:spcPts val="15"/>
                        </a:spcBef>
                        <a:spcAft>
                          <a:spcPts val="1000"/>
                        </a:spcAft>
                      </a:pPr>
                      <a:r>
                        <a:rPr lang="lt-LT" sz="1200" spc="-5" dirty="0" smtClean="0">
                          <a:effectLst/>
                          <a:latin typeface="Times New Roman" panose="02020603050405020304" pitchFamily="18" charset="0"/>
                          <a:cs typeface="Times New Roman" panose="02020603050405020304" pitchFamily="18" charset="0"/>
                        </a:rPr>
                        <a:t>-</a:t>
                      </a:r>
                      <a:r>
                        <a:rPr lang="lt-LT" sz="1200" dirty="0" smtClean="0">
                          <a:effectLst/>
                          <a:latin typeface="Times New Roman" panose="02020603050405020304" pitchFamily="18" charset="0"/>
                          <a:cs typeface="Times New Roman" panose="02020603050405020304" pitchFamily="18" charset="0"/>
                        </a:rPr>
                        <a:t>40,70</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r>
              <a:tr h="198120">
                <a:tc>
                  <a:txBody>
                    <a:bodyPr/>
                    <a:lstStyle/>
                    <a:p>
                      <a:pPr marL="64770">
                        <a:lnSpc>
                          <a:spcPct val="115000"/>
                        </a:lnSpc>
                        <a:spcBef>
                          <a:spcPts val="25"/>
                        </a:spcBef>
                        <a:spcAft>
                          <a:spcPts val="1000"/>
                        </a:spcAft>
                      </a:pPr>
                      <a:r>
                        <a:rPr lang="lt-LT" sz="1200" dirty="0">
                          <a:effectLst/>
                          <a:latin typeface="Times New Roman" panose="02020603050405020304" pitchFamily="18" charset="0"/>
                          <a:cs typeface="Times New Roman" panose="02020603050405020304" pitchFamily="18" charset="0"/>
                        </a:rPr>
                        <a:t>125 &lt;</a:t>
                      </a:r>
                      <a:r>
                        <a:rPr lang="lt-LT" sz="1200" spc="-5" dirty="0">
                          <a:effectLst/>
                          <a:latin typeface="Times New Roman" panose="02020603050405020304" pitchFamily="18" charset="0"/>
                          <a:cs typeface="Times New Roman" panose="02020603050405020304" pitchFamily="18" charset="0"/>
                        </a:rPr>
                        <a:t> </a:t>
                      </a:r>
                      <a:r>
                        <a:rPr lang="lt-LT" sz="1200" dirty="0">
                          <a:effectLst/>
                          <a:latin typeface="Times New Roman" panose="02020603050405020304" pitchFamily="18" charset="0"/>
                          <a:cs typeface="Times New Roman" panose="02020603050405020304" pitchFamily="18" charset="0"/>
                        </a:rPr>
                        <a:t>TP ≤</a:t>
                      </a:r>
                      <a:r>
                        <a:rPr lang="lt-LT" sz="1200" spc="5" dirty="0">
                          <a:effectLst/>
                          <a:latin typeface="Times New Roman" panose="02020603050405020304" pitchFamily="18" charset="0"/>
                          <a:cs typeface="Times New Roman" panose="02020603050405020304" pitchFamily="18" charset="0"/>
                        </a:rPr>
                        <a:t> </a:t>
                      </a:r>
                      <a:r>
                        <a:rPr lang="lt-LT" sz="1200" dirty="0">
                          <a:effectLst/>
                          <a:latin typeface="Times New Roman" panose="02020603050405020304" pitchFamily="18" charset="0"/>
                          <a:cs typeface="Times New Roman" panose="02020603050405020304" pitchFamily="18" charset="0"/>
                        </a:rPr>
                        <a:t>250</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79450" marR="682625" algn="ctr">
                        <a:lnSpc>
                          <a:spcPct val="115000"/>
                        </a:lnSpc>
                        <a:spcBef>
                          <a:spcPts val="25"/>
                        </a:spcBef>
                        <a:spcAft>
                          <a:spcPts val="1000"/>
                        </a:spcAft>
                      </a:pPr>
                      <a:r>
                        <a:rPr lang="lt-LT" sz="1200" dirty="0">
                          <a:effectLst/>
                          <a:latin typeface="Times New Roman" panose="02020603050405020304" pitchFamily="18" charset="0"/>
                          <a:cs typeface="Times New Roman" panose="02020603050405020304" pitchFamily="18" charset="0"/>
                        </a:rPr>
                        <a:t>1,76</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80720" marR="681355" algn="ctr">
                        <a:lnSpc>
                          <a:spcPct val="115000"/>
                        </a:lnSpc>
                        <a:spcBef>
                          <a:spcPts val="25"/>
                        </a:spcBef>
                        <a:spcAft>
                          <a:spcPts val="1000"/>
                        </a:spcAft>
                      </a:pPr>
                      <a:r>
                        <a:rPr lang="lt-LT" sz="1200">
                          <a:effectLst/>
                          <a:latin typeface="Times New Roman" panose="02020603050405020304" pitchFamily="18" charset="0"/>
                          <a:cs typeface="Times New Roman" panose="02020603050405020304" pitchFamily="18" charset="0"/>
                        </a:rPr>
                        <a:t>2,97</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145415" algn="ctr">
                        <a:lnSpc>
                          <a:spcPct val="115000"/>
                        </a:lnSpc>
                        <a:spcBef>
                          <a:spcPts val="25"/>
                        </a:spcBef>
                        <a:spcAft>
                          <a:spcPts val="1000"/>
                        </a:spcAft>
                      </a:pPr>
                      <a:r>
                        <a:rPr lang="lt-LT" sz="1200" spc="-5" dirty="0">
                          <a:effectLst/>
                          <a:latin typeface="Times New Roman" panose="02020603050405020304" pitchFamily="18" charset="0"/>
                          <a:cs typeface="Times New Roman" panose="02020603050405020304" pitchFamily="18" charset="0"/>
                        </a:rPr>
                        <a:t>-</a:t>
                      </a:r>
                      <a:r>
                        <a:rPr lang="lt-LT" sz="1200" dirty="0">
                          <a:effectLst/>
                          <a:latin typeface="Times New Roman" panose="02020603050405020304" pitchFamily="18" charset="0"/>
                          <a:cs typeface="Times New Roman" panose="02020603050405020304" pitchFamily="18" charset="0"/>
                        </a:rPr>
                        <a:t>40,75</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r>
              <a:tr h="196850">
                <a:tc>
                  <a:txBody>
                    <a:bodyPr/>
                    <a:lstStyle/>
                    <a:p>
                      <a:pPr marL="64770">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250 &lt;</a:t>
                      </a:r>
                      <a:r>
                        <a:rPr lang="lt-LT" sz="1200" spc="-5">
                          <a:effectLst/>
                          <a:latin typeface="Times New Roman" panose="02020603050405020304" pitchFamily="18" charset="0"/>
                          <a:cs typeface="Times New Roman" panose="02020603050405020304" pitchFamily="18" charset="0"/>
                        </a:rPr>
                        <a:t> </a:t>
                      </a:r>
                      <a:r>
                        <a:rPr lang="lt-LT" sz="1200">
                          <a:effectLst/>
                          <a:latin typeface="Times New Roman" panose="02020603050405020304" pitchFamily="18" charset="0"/>
                          <a:cs typeface="Times New Roman" panose="02020603050405020304" pitchFamily="18" charset="0"/>
                        </a:rPr>
                        <a:t>TP ≤</a:t>
                      </a:r>
                      <a:r>
                        <a:rPr lang="lt-LT" sz="1200" spc="5">
                          <a:effectLst/>
                          <a:latin typeface="Times New Roman" panose="02020603050405020304" pitchFamily="18" charset="0"/>
                          <a:cs typeface="Times New Roman" panose="02020603050405020304" pitchFamily="18" charset="0"/>
                        </a:rPr>
                        <a:t> </a:t>
                      </a:r>
                      <a:r>
                        <a:rPr lang="lt-LT" sz="1200">
                          <a:effectLst/>
                          <a:latin typeface="Times New Roman" panose="02020603050405020304" pitchFamily="18" charset="0"/>
                          <a:cs typeface="Times New Roman" panose="02020603050405020304" pitchFamily="18" charset="0"/>
                        </a:rPr>
                        <a:t>500</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79450" marR="682625" algn="ctr">
                        <a:lnSpc>
                          <a:spcPct val="115000"/>
                        </a:lnSpc>
                        <a:spcBef>
                          <a:spcPts val="15"/>
                        </a:spcBef>
                        <a:spcAft>
                          <a:spcPts val="1000"/>
                        </a:spcAft>
                      </a:pPr>
                      <a:r>
                        <a:rPr lang="lt-LT" sz="1200" dirty="0">
                          <a:effectLst/>
                          <a:latin typeface="Times New Roman" panose="02020603050405020304" pitchFamily="18" charset="0"/>
                          <a:cs typeface="Times New Roman" panose="02020603050405020304" pitchFamily="18" charset="0"/>
                        </a:rPr>
                        <a:t>1,66</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80720" marR="681355" algn="ctr">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2,80</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145415" algn="ctr">
                        <a:lnSpc>
                          <a:spcPct val="115000"/>
                        </a:lnSpc>
                        <a:spcBef>
                          <a:spcPts val="15"/>
                        </a:spcBef>
                        <a:spcAft>
                          <a:spcPts val="1000"/>
                        </a:spcAft>
                      </a:pPr>
                      <a:r>
                        <a:rPr lang="lt-LT" sz="1200" spc="-5" dirty="0">
                          <a:effectLst/>
                          <a:latin typeface="Times New Roman" panose="02020603050405020304" pitchFamily="18" charset="0"/>
                          <a:cs typeface="Times New Roman" panose="02020603050405020304" pitchFamily="18" charset="0"/>
                        </a:rPr>
                        <a:t>-</a:t>
                      </a:r>
                      <a:r>
                        <a:rPr lang="lt-LT" sz="1200" dirty="0">
                          <a:effectLst/>
                          <a:latin typeface="Times New Roman" panose="02020603050405020304" pitchFamily="18" charset="0"/>
                          <a:cs typeface="Times New Roman" panose="02020603050405020304" pitchFamily="18" charset="0"/>
                        </a:rPr>
                        <a:t>40,62</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r>
              <a:tr h="196850">
                <a:tc>
                  <a:txBody>
                    <a:bodyPr/>
                    <a:lstStyle/>
                    <a:p>
                      <a:pPr marL="64770">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TP &gt; 500 m3</a:t>
                      </a:r>
                      <a:r>
                        <a:rPr lang="lt-LT" sz="1200" spc="5">
                          <a:effectLst/>
                          <a:latin typeface="Times New Roman" panose="02020603050405020304" pitchFamily="18" charset="0"/>
                          <a:cs typeface="Times New Roman" panose="02020603050405020304" pitchFamily="18" charset="0"/>
                        </a:rPr>
                        <a:t>/</a:t>
                      </a:r>
                      <a:r>
                        <a:rPr lang="lt-LT" sz="1200">
                          <a:effectLst/>
                          <a:latin typeface="Times New Roman" panose="02020603050405020304" pitchFamily="18" charset="0"/>
                          <a:cs typeface="Times New Roman" panose="02020603050405020304" pitchFamily="18" charset="0"/>
                        </a:rPr>
                        <a:t>v</a:t>
                      </a:r>
                      <a:r>
                        <a:rPr lang="lt-LT" sz="1200" spc="-5">
                          <a:effectLst/>
                          <a:latin typeface="Times New Roman" panose="02020603050405020304" pitchFamily="18" charset="0"/>
                          <a:cs typeface="Times New Roman" panose="02020603050405020304" pitchFamily="18" charset="0"/>
                        </a:rPr>
                        <a:t>a</a:t>
                      </a:r>
                      <a:r>
                        <a:rPr lang="lt-LT" sz="1200">
                          <a:effectLst/>
                          <a:latin typeface="Times New Roman" panose="02020603050405020304" pitchFamily="18" charset="0"/>
                          <a:cs typeface="Times New Roman" panose="02020603050405020304" pitchFamily="18" charset="0"/>
                        </a:rPr>
                        <a:t>l.</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79450" marR="682625" algn="ctr">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1,61</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680720" marR="681355" algn="ctr">
                        <a:lnSpc>
                          <a:spcPct val="115000"/>
                        </a:lnSpc>
                        <a:spcBef>
                          <a:spcPts val="15"/>
                        </a:spcBef>
                        <a:spcAft>
                          <a:spcPts val="1000"/>
                        </a:spcAft>
                      </a:pPr>
                      <a:r>
                        <a:rPr lang="lt-LT" sz="1200">
                          <a:effectLst/>
                          <a:latin typeface="Times New Roman" panose="02020603050405020304" pitchFamily="18" charset="0"/>
                          <a:cs typeface="Times New Roman" panose="02020603050405020304" pitchFamily="18" charset="0"/>
                        </a:rPr>
                        <a:t>2,72</a:t>
                      </a:r>
                      <a:endParaRPr lang="lt-LT" sz="1100">
                        <a:effectLst/>
                        <a:latin typeface="Times New Roman" panose="02020603050405020304" pitchFamily="18" charset="0"/>
                        <a:ea typeface="Calibri"/>
                        <a:cs typeface="Times New Roman" panose="02020603050405020304" pitchFamily="18" charset="0"/>
                      </a:endParaRPr>
                    </a:p>
                  </a:txBody>
                  <a:tcPr marL="0" marR="0" marT="0" marB="0"/>
                </a:tc>
                <a:tc>
                  <a:txBody>
                    <a:bodyPr/>
                    <a:lstStyle/>
                    <a:p>
                      <a:pPr marL="145415" algn="ctr">
                        <a:lnSpc>
                          <a:spcPct val="115000"/>
                        </a:lnSpc>
                        <a:spcBef>
                          <a:spcPts val="15"/>
                        </a:spcBef>
                        <a:spcAft>
                          <a:spcPts val="1000"/>
                        </a:spcAft>
                      </a:pPr>
                      <a:r>
                        <a:rPr lang="lt-LT" sz="1200" spc="-5" dirty="0">
                          <a:effectLst/>
                          <a:latin typeface="Times New Roman" panose="02020603050405020304" pitchFamily="18" charset="0"/>
                          <a:cs typeface="Times New Roman" panose="02020603050405020304" pitchFamily="18" charset="0"/>
                        </a:rPr>
                        <a:t>-</a:t>
                      </a:r>
                      <a:r>
                        <a:rPr lang="lt-LT" sz="1200" dirty="0">
                          <a:effectLst/>
                          <a:latin typeface="Times New Roman" panose="02020603050405020304" pitchFamily="18" charset="0"/>
                          <a:cs typeface="Times New Roman" panose="02020603050405020304" pitchFamily="18" charset="0"/>
                        </a:rPr>
                        <a:t>40,65</a:t>
                      </a:r>
                      <a:endParaRPr lang="lt-LT" sz="1100" dirty="0">
                        <a:effectLst/>
                        <a:latin typeface="Times New Roman" panose="02020603050405020304" pitchFamily="18" charset="0"/>
                        <a:ea typeface="Calibri"/>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30439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Jautrumo</a:t>
            </a:r>
            <a:r>
              <a:rPr lang="en-US" sz="3200" dirty="0" smtClean="0">
                <a:latin typeface="Times New Roman" panose="02020603050405020304" pitchFamily="18" charset="0"/>
                <a:cs typeface="Times New Roman" panose="02020603050405020304" pitchFamily="18" charset="0"/>
              </a:rPr>
              <a:t> </a:t>
            </a:r>
            <a:r>
              <a:rPr lang="lt-LT" sz="3200" dirty="0" smtClean="0">
                <a:latin typeface="Times New Roman" panose="02020603050405020304" pitchFamily="18" charset="0"/>
                <a:cs typeface="Times New Roman" panose="02020603050405020304" pitchFamily="18" charset="0"/>
              </a:rPr>
              <a:t>analizė</a:t>
            </a:r>
            <a:endParaRPr lang="lt-LT" sz="32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pPr lvl="0" algn="just"/>
            <a:r>
              <a:rPr lang="lt-LT" sz="2200" dirty="0">
                <a:latin typeface="Times New Roman" panose="02020603050405020304" pitchFamily="18" charset="0"/>
                <a:cs typeface="Times New Roman" panose="02020603050405020304" pitchFamily="18" charset="0"/>
              </a:rPr>
              <a:t>G</a:t>
            </a:r>
            <a:r>
              <a:rPr lang="lt-LT" sz="2200" dirty="0" smtClean="0">
                <a:latin typeface="Times New Roman" panose="02020603050405020304" pitchFamily="18" charset="0"/>
                <a:cs typeface="Times New Roman" panose="02020603050405020304" pitchFamily="18" charset="0"/>
              </a:rPr>
              <a:t>ana </a:t>
            </a:r>
            <a:r>
              <a:rPr lang="lt-LT" sz="2200" dirty="0">
                <a:latin typeface="Times New Roman" panose="02020603050405020304" pitchFamily="18" charset="0"/>
                <a:cs typeface="Times New Roman" panose="02020603050405020304" pitchFamily="18" charset="0"/>
              </a:rPr>
              <a:t>aukštas (</a:t>
            </a:r>
            <a:r>
              <a:rPr lang="lt-LT" sz="2200" dirty="0" smtClean="0">
                <a:latin typeface="Times New Roman" panose="02020603050405020304" pitchFamily="18" charset="0"/>
                <a:cs typeface="Times New Roman" panose="02020603050405020304" pitchFamily="18" charset="0"/>
              </a:rPr>
              <a:t>8%) </a:t>
            </a:r>
            <a:r>
              <a:rPr lang="lt-LT" sz="2200" dirty="0">
                <a:latin typeface="Times New Roman" panose="02020603050405020304" pitchFamily="18" charset="0"/>
                <a:cs typeface="Times New Roman" panose="02020603050405020304" pitchFamily="18" charset="0"/>
              </a:rPr>
              <a:t>nesąryšis tarp faktinio ir gamintojo </a:t>
            </a:r>
            <a:r>
              <a:rPr lang="lt-LT" sz="2200" dirty="0" smtClean="0">
                <a:latin typeface="Times New Roman" panose="02020603050405020304" pitchFamily="18" charset="0"/>
                <a:cs typeface="Times New Roman" panose="02020603050405020304" pitchFamily="18" charset="0"/>
              </a:rPr>
              <a:t>deklaruojamo </a:t>
            </a:r>
            <a:r>
              <a:rPr lang="lt-LT" sz="2200" dirty="0">
                <a:latin typeface="Times New Roman" panose="02020603050405020304" pitchFamily="18" charset="0"/>
                <a:cs typeface="Times New Roman" panose="02020603050405020304" pitchFamily="18" charset="0"/>
              </a:rPr>
              <a:t>el. energijos generatoriaus efektyvumo rodiklių</a:t>
            </a:r>
            <a:r>
              <a:rPr lang="lt-LT" sz="2200" dirty="0" smtClean="0">
                <a:latin typeface="Times New Roman" panose="02020603050405020304" pitchFamily="18" charset="0"/>
                <a:cs typeface="Times New Roman" panose="02020603050405020304" pitchFamily="18" charset="0"/>
              </a:rPr>
              <a:t>.</a:t>
            </a:r>
          </a:p>
          <a:p>
            <a:pPr lvl="0" algn="just"/>
            <a:endParaRPr lang="lt-LT" sz="2200" dirty="0" smtClean="0">
              <a:latin typeface="Times New Roman" panose="02020603050405020304" pitchFamily="18" charset="0"/>
              <a:cs typeface="Times New Roman" panose="02020603050405020304" pitchFamily="18" charset="0"/>
            </a:endParaRPr>
          </a:p>
          <a:p>
            <a:pPr lvl="0" algn="just"/>
            <a:r>
              <a:rPr lang="lt-LT" sz="2200" dirty="0" smtClean="0">
                <a:latin typeface="Times New Roman" panose="02020603050405020304" pitchFamily="18" charset="0"/>
                <a:cs typeface="Times New Roman" panose="02020603050405020304" pitchFamily="18" charset="0"/>
              </a:rPr>
              <a:t>Antrojo </a:t>
            </a:r>
            <a:r>
              <a:rPr lang="lt-LT" sz="2200" dirty="0">
                <a:latin typeface="Times New Roman" panose="02020603050405020304" pitchFamily="18" charset="0"/>
                <a:cs typeface="Times New Roman" panose="02020603050405020304" pitchFamily="18" charset="0"/>
              </a:rPr>
              <a:t>scenarijaus atveju subsidijų dydis gali būti mažesnis </a:t>
            </a:r>
            <a:r>
              <a:rPr lang="lt-LT" sz="2200" dirty="0" smtClean="0">
                <a:latin typeface="Times New Roman" panose="02020603050405020304" pitchFamily="18" charset="0"/>
                <a:cs typeface="Times New Roman" panose="02020603050405020304" pitchFamily="18" charset="0"/>
              </a:rPr>
              <a:t>negu 50%.  Priimama prielaida, kad subsidijų dydis sieks 40</a:t>
            </a:r>
            <a:r>
              <a:rPr lang="en-US" sz="2200" dirty="0" smtClean="0">
                <a:latin typeface="Times New Roman" panose="02020603050405020304" pitchFamily="18" charset="0"/>
                <a:cs typeface="Times New Roman" panose="02020603050405020304" pitchFamily="18" charset="0"/>
              </a:rPr>
              <a:t>% </a:t>
            </a:r>
            <a:r>
              <a:rPr lang="lt-LT" sz="2200" dirty="0" smtClean="0">
                <a:latin typeface="Times New Roman" panose="02020603050405020304" pitchFamily="18" charset="0"/>
                <a:cs typeface="Times New Roman" panose="02020603050405020304" pitchFamily="18" charset="0"/>
              </a:rPr>
              <a:t>reikalingų</a:t>
            </a:r>
            <a:r>
              <a:rPr lang="en-US" sz="2200" dirty="0" smtClean="0">
                <a:latin typeface="Times New Roman" panose="02020603050405020304" pitchFamily="18" charset="0"/>
                <a:cs typeface="Times New Roman" panose="02020603050405020304" pitchFamily="18" charset="0"/>
              </a:rPr>
              <a:t> investicij</a:t>
            </a:r>
            <a:r>
              <a:rPr lang="lt-LT" sz="2200" dirty="0" smtClean="0">
                <a:latin typeface="Times New Roman" panose="02020603050405020304" pitchFamily="18" charset="0"/>
                <a:cs typeface="Times New Roman" panose="02020603050405020304" pitchFamily="18" charset="0"/>
              </a:rPr>
              <a:t>ų. Taip pat numatomas </a:t>
            </a:r>
            <a:r>
              <a:rPr lang="lt-LT" sz="2200" dirty="0" err="1" smtClean="0">
                <a:latin typeface="Times New Roman" panose="02020603050405020304" pitchFamily="18" charset="0"/>
                <a:cs typeface="Times New Roman" panose="02020603050405020304" pitchFamily="18" charset="0"/>
              </a:rPr>
              <a:t>lektros</a:t>
            </a:r>
            <a:r>
              <a:rPr lang="lt-LT" sz="2200" dirty="0" smtClean="0">
                <a:latin typeface="Times New Roman" panose="02020603050405020304" pitchFamily="18" charset="0"/>
                <a:cs typeface="Times New Roman" panose="02020603050405020304" pitchFamily="18" charset="0"/>
              </a:rPr>
              <a:t> energijos supirkimo kainos mažėjimas.</a:t>
            </a:r>
          </a:p>
          <a:p>
            <a:pPr marL="0" lvl="0" indent="0" algn="just">
              <a:buNone/>
            </a:pPr>
            <a:endParaRPr lang="lt-LT" sz="2200" dirty="0">
              <a:latin typeface="Times New Roman" panose="02020603050405020304" pitchFamily="18" charset="0"/>
              <a:cs typeface="Times New Roman" panose="02020603050405020304" pitchFamily="18" charset="0"/>
            </a:endParaRPr>
          </a:p>
          <a:p>
            <a:pPr lvl="0" algn="just"/>
            <a:r>
              <a:rPr lang="lt-LT" sz="2200" dirty="0" smtClean="0">
                <a:latin typeface="Times New Roman" panose="02020603050405020304" pitchFamily="18" charset="0"/>
                <a:cs typeface="Times New Roman" panose="02020603050405020304" pitchFamily="18" charset="0"/>
              </a:rPr>
              <a:t>Konkurencingos biodujų kainos nustatymas. </a:t>
            </a:r>
            <a:endParaRPr lang="lt-LT" sz="2200" dirty="0"/>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3124200" y="6356350"/>
            <a:ext cx="440012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16</a:t>
            </a:fld>
            <a:endParaRPr lang="lt-LT" dirty="0">
              <a:solidFill>
                <a:srgbClr val="0070C0"/>
              </a:solidFill>
            </a:endParaRPr>
          </a:p>
        </p:txBody>
      </p:sp>
      <p:pic>
        <p:nvPicPr>
          <p:cNvPr id="7"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48680"/>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358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778098"/>
          </a:xfrm>
        </p:spPr>
        <p:txBody>
          <a:bodyPr>
            <a:normAutofit fontScale="90000"/>
          </a:bodyPr>
          <a:lstStyle/>
          <a:p>
            <a:pPr lvl="0"/>
            <a:r>
              <a:rPr lang="lt-LT" sz="3600" dirty="0" smtClean="0">
                <a:latin typeface="Times New Roman" panose="02020603050405020304" pitchFamily="18" charset="0"/>
                <a:cs typeface="Times New Roman" panose="02020603050405020304" pitchFamily="18" charset="0"/>
              </a:rPr>
              <a:t/>
            </a:r>
            <a:br>
              <a:rPr lang="lt-LT"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      </a:t>
            </a:r>
            <a:r>
              <a:rPr lang="lt-LT" sz="2700" dirty="0" smtClean="0">
                <a:latin typeface="Times New Roman" panose="02020603050405020304" pitchFamily="18" charset="0"/>
                <a:cs typeface="Times New Roman" panose="02020603050405020304" pitchFamily="18" charset="0"/>
              </a:rPr>
              <a:t>Skirtumas </a:t>
            </a:r>
            <a:r>
              <a:rPr lang="lt-LT" sz="2700" dirty="0">
                <a:latin typeface="Times New Roman" panose="02020603050405020304" pitchFamily="18" charset="0"/>
                <a:cs typeface="Times New Roman" panose="02020603050405020304" pitchFamily="18" charset="0"/>
              </a:rPr>
              <a:t>tarp faktinio ir gamintojo deklaruojamo el. energijos generatoriaus efektyvumo rodiklių.</a:t>
            </a:r>
            <a:br>
              <a:rPr lang="lt-LT" sz="2700" dirty="0">
                <a:latin typeface="Times New Roman" panose="02020603050405020304" pitchFamily="18" charset="0"/>
                <a:cs typeface="Times New Roman" panose="02020603050405020304" pitchFamily="18" charset="0"/>
              </a:rPr>
            </a:br>
            <a:endParaRPr lang="lt-LT" sz="2700" dirty="0"/>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483768" y="6309320"/>
            <a:ext cx="5199856"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17</a:t>
            </a:fld>
            <a:endParaRPr lang="lt-LT" dirty="0">
              <a:solidFill>
                <a:srgbClr val="0070C0"/>
              </a:solidFill>
            </a:endParaRPr>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2961696286"/>
              </p:ext>
            </p:extLst>
          </p:nvPr>
        </p:nvGraphicFramePr>
        <p:xfrm>
          <a:off x="683568" y="1268760"/>
          <a:ext cx="7632848" cy="2592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a 7"/>
          <p:cNvGraphicFramePr/>
          <p:nvPr>
            <p:extLst>
              <p:ext uri="{D42A27DB-BD31-4B8C-83A1-F6EECF244321}">
                <p14:modId xmlns:p14="http://schemas.microsoft.com/office/powerpoint/2010/main" val="4047372404"/>
              </p:ext>
            </p:extLst>
          </p:nvPr>
        </p:nvGraphicFramePr>
        <p:xfrm>
          <a:off x="827584" y="3789040"/>
          <a:ext cx="7848872" cy="2264082"/>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4" descr="Pastatų katedra logo.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32656"/>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0124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400" dirty="0" smtClean="0">
                <a:latin typeface="Times New Roman" panose="02020603050405020304" pitchFamily="18" charset="0"/>
                <a:cs typeface="Times New Roman" panose="02020603050405020304" pitchFamily="18" charset="0"/>
              </a:rPr>
              <a:t>Subsidijų dydidis 40</a:t>
            </a:r>
            <a:r>
              <a:rPr lang="en-US" sz="2400" dirty="0" smtClean="0">
                <a:latin typeface="Times New Roman" panose="02020603050405020304" pitchFamily="18" charset="0"/>
                <a:cs typeface="Times New Roman" panose="02020603050405020304" pitchFamily="18" charset="0"/>
              </a:rPr>
              <a:t>%, elektros </a:t>
            </a:r>
            <a:r>
              <a:rPr lang="lt-LT" sz="2400" dirty="0" smtClean="0">
                <a:latin typeface="Times New Roman" panose="02020603050405020304" pitchFamily="18" charset="0"/>
                <a:cs typeface="Times New Roman" panose="02020603050405020304" pitchFamily="18" charset="0"/>
              </a:rPr>
              <a:t>energijos</a:t>
            </a:r>
            <a:r>
              <a:rPr lang="en-US" sz="2400" dirty="0" smtClean="0">
                <a:latin typeface="Times New Roman" panose="02020603050405020304" pitchFamily="18" charset="0"/>
                <a:cs typeface="Times New Roman" panose="02020603050405020304" pitchFamily="18" charset="0"/>
              </a:rPr>
              <a:t> </a:t>
            </a:r>
            <a:r>
              <a:rPr lang="lt-LT" sz="2400" dirty="0" smtClean="0">
                <a:latin typeface="Times New Roman" panose="02020603050405020304" pitchFamily="18" charset="0"/>
                <a:cs typeface="Times New Roman" panose="02020603050405020304" pitchFamily="18" charset="0"/>
              </a:rPr>
              <a:t>supirkimo kaina</a:t>
            </a:r>
            <a:r>
              <a:rPr lang="en-US" sz="2400" dirty="0" smtClean="0">
                <a:latin typeface="Times New Roman" panose="02020603050405020304" pitchFamily="18" charset="0"/>
                <a:cs typeface="Times New Roman" panose="02020603050405020304" pitchFamily="18" charset="0"/>
              </a:rPr>
              <a:t> kasmet</a:t>
            </a:r>
            <a:r>
              <a:rPr lang="lt-LT"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ma</a:t>
            </a:r>
            <a:r>
              <a:rPr lang="lt-LT" sz="2400" dirty="0" smtClean="0">
                <a:latin typeface="Times New Roman" panose="02020603050405020304" pitchFamily="18" charset="0"/>
                <a:cs typeface="Times New Roman" panose="02020603050405020304" pitchFamily="18" charset="0"/>
              </a:rPr>
              <a:t>žėja 2</a:t>
            </a:r>
            <a:r>
              <a:rPr lang="en-US" sz="2400" dirty="0" smtClean="0">
                <a:latin typeface="Times New Roman" panose="02020603050405020304" pitchFamily="18" charset="0"/>
                <a:cs typeface="Times New Roman" panose="02020603050405020304" pitchFamily="18" charset="0"/>
              </a:rPr>
              <a:t>%</a:t>
            </a:r>
            <a:endParaRPr lang="lt-LT" sz="2400" dirty="0">
              <a:latin typeface="Times New Roman" panose="02020603050405020304" pitchFamily="18" charset="0"/>
              <a:cs typeface="Times New Roman" panose="02020603050405020304" pitchFamily="18" charset="0"/>
            </a:endParaRP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123728" y="6356350"/>
            <a:ext cx="5688632"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18</a:t>
            </a:fld>
            <a:endParaRPr lang="lt-LT" dirty="0">
              <a:solidFill>
                <a:srgbClr val="0070C0"/>
              </a:solidFill>
            </a:endParaRPr>
          </a:p>
        </p:txBody>
      </p:sp>
      <p:pic>
        <p:nvPicPr>
          <p:cNvPr id="8"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Diagrama 8"/>
          <p:cNvGraphicFramePr/>
          <p:nvPr>
            <p:extLst>
              <p:ext uri="{D42A27DB-BD31-4B8C-83A1-F6EECF244321}">
                <p14:modId xmlns:p14="http://schemas.microsoft.com/office/powerpoint/2010/main" val="494766856"/>
              </p:ext>
            </p:extLst>
          </p:nvPr>
        </p:nvGraphicFramePr>
        <p:xfrm>
          <a:off x="323528" y="3933056"/>
          <a:ext cx="8331348" cy="2172642"/>
        </p:xfrm>
        <a:graphic>
          <a:graphicData uri="http://schemas.openxmlformats.org/drawingml/2006/chart">
            <c:chart xmlns:c="http://schemas.openxmlformats.org/drawingml/2006/chart" xmlns:r="http://schemas.openxmlformats.org/officeDocument/2006/relationships" r:id="rId3"/>
          </a:graphicData>
        </a:graphic>
      </p:graphicFrame>
      <p:pic>
        <p:nvPicPr>
          <p:cNvPr id="614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187624" y="1340768"/>
            <a:ext cx="6753225" cy="258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2948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850106"/>
          </a:xfrm>
        </p:spPr>
        <p:txBody>
          <a:bodyPr>
            <a:normAutofit/>
          </a:bodyPr>
          <a:lstStyle/>
          <a:p>
            <a:r>
              <a:rPr lang="lt-LT" sz="2400" dirty="0">
                <a:latin typeface="Times New Roman" panose="02020603050405020304" pitchFamily="18" charset="0"/>
                <a:cs typeface="Times New Roman" panose="02020603050405020304" pitchFamily="18" charset="0"/>
              </a:rPr>
              <a:t>Konkurencingos biodujų supirkimo kainos nustatymas</a:t>
            </a: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483768" y="6309320"/>
            <a:ext cx="475252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19</a:t>
            </a:fld>
            <a:endParaRPr lang="lt-LT" dirty="0">
              <a:solidFill>
                <a:srgbClr val="0070C0"/>
              </a:solidFill>
            </a:endParaRPr>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2970112460"/>
              </p:ext>
            </p:extLst>
          </p:nvPr>
        </p:nvGraphicFramePr>
        <p:xfrm>
          <a:off x="683568" y="1124744"/>
          <a:ext cx="8075240" cy="26928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a 7"/>
          <p:cNvGraphicFramePr/>
          <p:nvPr>
            <p:extLst>
              <p:ext uri="{D42A27DB-BD31-4B8C-83A1-F6EECF244321}">
                <p14:modId xmlns:p14="http://schemas.microsoft.com/office/powerpoint/2010/main" val="894523406"/>
              </p:ext>
            </p:extLst>
          </p:nvPr>
        </p:nvGraphicFramePr>
        <p:xfrm>
          <a:off x="611560" y="3717032"/>
          <a:ext cx="7992888" cy="2593771"/>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4" descr="Pastatų katedra logo.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1547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Darbo tikslas ir uždaviniai</a:t>
            </a:r>
            <a:endParaRPr lang="lt-LT" sz="32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fontScale="32500" lnSpcReduction="20000"/>
          </a:bodyPr>
          <a:lstStyle/>
          <a:p>
            <a:pPr algn="just"/>
            <a:r>
              <a:rPr lang="lt-LT" sz="6200" dirty="0" smtClean="0">
                <a:latin typeface="Times New Roman" panose="02020603050405020304" pitchFamily="18" charset="0"/>
                <a:cs typeface="Times New Roman" panose="02020603050405020304" pitchFamily="18" charset="0"/>
              </a:rPr>
              <a:t>Tikslas- išanalizuoti biodujų tiekimo į GDT galimybes; techninį ir ekonominį efektyvumą palyginti su tradiciniais biodujų panaudojimo būdais. </a:t>
            </a:r>
          </a:p>
          <a:p>
            <a:pPr marL="0" indent="0" algn="just">
              <a:buNone/>
            </a:pPr>
            <a:endParaRPr lang="lt-LT" sz="5500" dirty="0" smtClean="0">
              <a:latin typeface="Times New Roman" panose="02020603050405020304" pitchFamily="18" charset="0"/>
              <a:cs typeface="Times New Roman" panose="02020603050405020304" pitchFamily="18" charset="0"/>
            </a:endParaRPr>
          </a:p>
          <a:p>
            <a:pPr marL="0" indent="0" algn="just">
              <a:buNone/>
            </a:pPr>
            <a:r>
              <a:rPr lang="lt-LT" sz="3500" dirty="0">
                <a:latin typeface="Times New Roman" panose="02020603050405020304" pitchFamily="18" charset="0"/>
                <a:cs typeface="Times New Roman" panose="02020603050405020304" pitchFamily="18" charset="0"/>
              </a:rPr>
              <a:t> </a:t>
            </a:r>
            <a:r>
              <a:rPr lang="lt-LT" sz="3500" dirty="0" smtClean="0">
                <a:latin typeface="Times New Roman" panose="02020603050405020304" pitchFamily="18" charset="0"/>
                <a:cs typeface="Times New Roman" panose="02020603050405020304" pitchFamily="18" charset="0"/>
              </a:rPr>
              <a:t>       </a:t>
            </a:r>
            <a:r>
              <a:rPr lang="lt-LT" sz="6200" dirty="0" smtClean="0">
                <a:latin typeface="Times New Roman" panose="02020603050405020304" pitchFamily="18" charset="0"/>
                <a:cs typeface="Times New Roman" panose="02020603050405020304" pitchFamily="18" charset="0"/>
              </a:rPr>
              <a:t>Uždaviniai:</a:t>
            </a:r>
          </a:p>
          <a:p>
            <a:pPr marL="0" indent="0" algn="just">
              <a:buNone/>
            </a:pPr>
            <a:endParaRPr lang="lt-LT" sz="62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lt-LT" sz="6200" dirty="0" smtClean="0">
                <a:latin typeface="Times New Roman" panose="02020603050405020304" pitchFamily="18" charset="0"/>
                <a:cs typeface="Times New Roman" panose="02020603050405020304" pitchFamily="18" charset="0"/>
              </a:rPr>
              <a:t>Išanalizuoti esamos biodujų </a:t>
            </a:r>
            <a:r>
              <a:rPr lang="lt-LT" sz="6200" dirty="0">
                <a:latin typeface="Times New Roman" panose="02020603050405020304" pitchFamily="18" charset="0"/>
                <a:cs typeface="Times New Roman" panose="02020603050405020304" pitchFamily="18" charset="0"/>
              </a:rPr>
              <a:t>jėgainės </a:t>
            </a:r>
            <a:r>
              <a:rPr lang="lt-LT" sz="6200" dirty="0" smtClean="0">
                <a:latin typeface="Times New Roman" panose="02020603050405020304" pitchFamily="18" charset="0"/>
                <a:cs typeface="Times New Roman" panose="02020603050405020304" pitchFamily="18" charset="0"/>
              </a:rPr>
              <a:t>technologinius pajėgumus (išgaunamų </a:t>
            </a:r>
            <a:r>
              <a:rPr lang="lt-LT" sz="6200" dirty="0">
                <a:latin typeface="Times New Roman" panose="02020603050405020304" pitchFamily="18" charset="0"/>
                <a:cs typeface="Times New Roman" panose="02020603050405020304" pitchFamily="18" charset="0"/>
              </a:rPr>
              <a:t>biodujų kiekiai, </a:t>
            </a:r>
            <a:r>
              <a:rPr lang="lt-LT" sz="6200" dirty="0" smtClean="0">
                <a:latin typeface="Times New Roman" panose="02020603050405020304" pitchFamily="18" charset="0"/>
                <a:cs typeface="Times New Roman" panose="02020603050405020304" pitchFamily="18" charset="0"/>
              </a:rPr>
              <a:t>kokybė), nustatyti </a:t>
            </a:r>
            <a:r>
              <a:rPr lang="lt-LT" sz="6200" dirty="0">
                <a:latin typeface="Times New Roman" panose="02020603050405020304" pitchFamily="18" charset="0"/>
                <a:cs typeface="Times New Roman" panose="02020603050405020304" pitchFamily="18" charset="0"/>
              </a:rPr>
              <a:t>jėgainės </a:t>
            </a:r>
            <a:r>
              <a:rPr lang="lt-LT" sz="6200" dirty="0" smtClean="0">
                <a:latin typeface="Times New Roman" panose="02020603050405020304" pitchFamily="18" charset="0"/>
                <a:cs typeface="Times New Roman" panose="02020603050405020304" pitchFamily="18" charset="0"/>
              </a:rPr>
              <a:t>efektyvumą.</a:t>
            </a:r>
          </a:p>
          <a:p>
            <a:pPr algn="just">
              <a:buFont typeface="Wingdings" panose="05000000000000000000" pitchFamily="2" charset="2"/>
              <a:buChar char="Ø"/>
            </a:pPr>
            <a:endParaRPr lang="lt-LT" sz="62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lt-LT" sz="6200" dirty="0" smtClean="0">
                <a:latin typeface="Times New Roman" panose="02020603050405020304" pitchFamily="18" charset="0"/>
                <a:cs typeface="Times New Roman" panose="02020603050405020304" pitchFamily="18" charset="0"/>
              </a:rPr>
              <a:t>Remiantis </a:t>
            </a:r>
            <a:r>
              <a:rPr lang="lt-LT" sz="6200" dirty="0">
                <a:latin typeface="Times New Roman" panose="02020603050405020304" pitchFamily="18" charset="0"/>
                <a:cs typeface="Times New Roman" panose="02020603050405020304" pitchFamily="18" charset="0"/>
              </a:rPr>
              <a:t>Lietuvoje galiojančiais teisės aktais ir gautais analitiniais </a:t>
            </a:r>
            <a:r>
              <a:rPr lang="lt-LT" sz="6200" dirty="0" smtClean="0">
                <a:latin typeface="Times New Roman" panose="02020603050405020304" pitchFamily="18" charset="0"/>
                <a:cs typeface="Times New Roman" panose="02020603050405020304" pitchFamily="18" charset="0"/>
              </a:rPr>
              <a:t>rezultatais išnagrinėti tris galimus </a:t>
            </a:r>
            <a:r>
              <a:rPr lang="lt-LT" sz="6200" dirty="0">
                <a:latin typeface="Times New Roman" panose="02020603050405020304" pitchFamily="18" charset="0"/>
                <a:cs typeface="Times New Roman" panose="02020603050405020304" pitchFamily="18" charset="0"/>
              </a:rPr>
              <a:t>biodujų panaudojimo </a:t>
            </a:r>
            <a:r>
              <a:rPr lang="lt-LT" sz="6200" dirty="0" smtClean="0">
                <a:latin typeface="Times New Roman" panose="02020603050405020304" pitchFamily="18" charset="0"/>
                <a:cs typeface="Times New Roman" panose="02020603050405020304" pitchFamily="18" charset="0"/>
              </a:rPr>
              <a:t>scenarijus.</a:t>
            </a:r>
          </a:p>
          <a:p>
            <a:pPr marL="0" indent="0" algn="just">
              <a:buNone/>
            </a:pPr>
            <a:endParaRPr lang="lt-LT" sz="62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lt-LT" sz="6200" dirty="0" smtClean="0">
                <a:latin typeface="Times New Roman" panose="02020603050405020304" pitchFamily="18" charset="0"/>
                <a:cs typeface="Times New Roman" panose="02020603050405020304" pitchFamily="18" charset="0"/>
              </a:rPr>
              <a:t>Pagal </a:t>
            </a:r>
            <a:r>
              <a:rPr lang="lt-LT" sz="6200" dirty="0" smtClean="0">
                <a:latin typeface="Times New Roman" panose="02020603050405020304" pitchFamily="18" charset="0"/>
                <a:cs typeface="Times New Roman" panose="02020603050405020304" pitchFamily="18" charset="0"/>
              </a:rPr>
              <a:t>pasirinktu</a:t>
            </a:r>
            <a:r>
              <a:rPr lang="en-US" sz="6200" smtClean="0">
                <a:latin typeface="Times New Roman" panose="02020603050405020304" pitchFamily="18" charset="0"/>
                <a:cs typeface="Times New Roman" panose="02020603050405020304" pitchFamily="18" charset="0"/>
              </a:rPr>
              <a:t>s</a:t>
            </a:r>
            <a:r>
              <a:rPr lang="lt-LT" sz="6200" smtClean="0">
                <a:latin typeface="Times New Roman" panose="02020603050405020304" pitchFamily="18" charset="0"/>
                <a:cs typeface="Times New Roman" panose="02020603050405020304" pitchFamily="18" charset="0"/>
              </a:rPr>
              <a:t> </a:t>
            </a:r>
            <a:r>
              <a:rPr lang="lt-LT" sz="6200" dirty="0" smtClean="0">
                <a:latin typeface="Times New Roman" panose="02020603050405020304" pitchFamily="18" charset="0"/>
                <a:cs typeface="Times New Roman" panose="02020603050405020304" pitchFamily="18" charset="0"/>
              </a:rPr>
              <a:t>kriterijus atlikti jautrumo analizę</a:t>
            </a:r>
            <a:r>
              <a:rPr lang="lt-LT" sz="35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lt-LT" sz="35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lt-LT" sz="2200" dirty="0" smtClean="0">
              <a:latin typeface="Times New Roman" panose="02020603050405020304" pitchFamily="18" charset="0"/>
              <a:cs typeface="Times New Roman" panose="02020603050405020304" pitchFamily="18" charset="0"/>
            </a:endParaRPr>
          </a:p>
          <a:p>
            <a:pPr marL="0" indent="0" algn="just">
              <a:buNone/>
            </a:pPr>
            <a:r>
              <a:rPr lang="lt-LT" sz="2200" dirty="0" smtClean="0">
                <a:latin typeface="Times New Roman" panose="02020603050405020304" pitchFamily="18" charset="0"/>
                <a:cs typeface="Times New Roman" panose="02020603050405020304" pitchFamily="18" charset="0"/>
              </a:rPr>
              <a:t> </a:t>
            </a:r>
          </a:p>
        </p:txBody>
      </p:sp>
      <p:sp>
        <p:nvSpPr>
          <p:cNvPr id="5" name="Poraštės vietos rezervavimo ženklas 4"/>
          <p:cNvSpPr>
            <a:spLocks noGrp="1"/>
          </p:cNvSpPr>
          <p:nvPr>
            <p:ph type="ftr" sz="quarter" idx="11"/>
          </p:nvPr>
        </p:nvSpPr>
        <p:spPr>
          <a:xfrm>
            <a:off x="2699792" y="6381328"/>
            <a:ext cx="476016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2</a:t>
            </a:fld>
            <a:endParaRPr lang="lt-LT" dirty="0">
              <a:solidFill>
                <a:srgbClr val="0070C0"/>
              </a:solidFill>
            </a:endParaRPr>
          </a:p>
        </p:txBody>
      </p:sp>
      <p:sp>
        <p:nvSpPr>
          <p:cNvPr id="7" name="Datos vietos rezervavimo ženklas 6"/>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pic>
        <p:nvPicPr>
          <p:cNvPr id="8" name="Picture 4" descr="Pastatų katedra 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60648"/>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2742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en-US" sz="3200" dirty="0" smtClean="0">
                <a:latin typeface="Times New Roman" panose="02020603050405020304" pitchFamily="18" charset="0"/>
                <a:cs typeface="Times New Roman" panose="02020603050405020304" pitchFamily="18" charset="0"/>
              </a:rPr>
              <a:t>I</a:t>
            </a:r>
            <a:r>
              <a:rPr lang="lt-LT" sz="3200" dirty="0" smtClean="0">
                <a:latin typeface="Times New Roman" panose="02020603050405020304" pitchFamily="18" charset="0"/>
                <a:cs typeface="Times New Roman" panose="02020603050405020304" pitchFamily="18" charset="0"/>
              </a:rPr>
              <a:t>ŠVADOS</a:t>
            </a:r>
            <a:endParaRPr lang="lt-LT" sz="32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fontScale="40000" lnSpcReduction="20000"/>
          </a:bodyPr>
          <a:lstStyle/>
          <a:p>
            <a:pPr lvl="0" algn="just"/>
            <a:r>
              <a:rPr lang="lt-LT" dirty="0">
                <a:latin typeface="Times New Roman" panose="02020603050405020304" pitchFamily="18" charset="0"/>
                <a:cs typeface="Times New Roman" panose="02020603050405020304" pitchFamily="18" charset="0"/>
              </a:rPr>
              <a:t>Išnaudojant Lietuvoje esamą biodujų plėtros potencialą skaičiuojama, kad būtų galima įgyvendint apie 200 naujų biodujų gavybos projektų. Įgyvendinus plėtros galimybes butų galima išgauti apie 640 mln. m</a:t>
            </a:r>
            <a:r>
              <a:rPr lang="lt-LT" baseline="30000" dirty="0">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/metus ir padidinti instaliuotas elektrinę bei šiluminę galias atitinkamai iki 160 </a:t>
            </a:r>
            <a:r>
              <a:rPr lang="lt-LT" i="1" dirty="0">
                <a:latin typeface="Times New Roman" panose="02020603050405020304" pitchFamily="18" charset="0"/>
                <a:cs typeface="Times New Roman" panose="02020603050405020304" pitchFamily="18" charset="0"/>
              </a:rPr>
              <a:t>MW</a:t>
            </a:r>
            <a:r>
              <a:rPr lang="lt-LT" dirty="0">
                <a:latin typeface="Times New Roman" panose="02020603050405020304" pitchFamily="18" charset="0"/>
                <a:cs typeface="Times New Roman" panose="02020603050405020304" pitchFamily="18" charset="0"/>
              </a:rPr>
              <a:t> ir 180 </a:t>
            </a:r>
            <a:r>
              <a:rPr lang="lt-LT" i="1" dirty="0">
                <a:latin typeface="Times New Roman" panose="02020603050405020304" pitchFamily="18" charset="0"/>
                <a:cs typeface="Times New Roman" panose="02020603050405020304" pitchFamily="18" charset="0"/>
              </a:rPr>
              <a:t>MW</a:t>
            </a:r>
            <a:r>
              <a:rPr lang="lt-LT" dirty="0">
                <a:latin typeface="Times New Roman" panose="02020603050405020304" pitchFamily="18" charset="0"/>
                <a:cs typeface="Times New Roman" panose="02020603050405020304" pitchFamily="18" charset="0"/>
              </a:rPr>
              <a:t>. Tokios instaliuotos galios leistų pagaminti                 1,28 </a:t>
            </a:r>
            <a:r>
              <a:rPr lang="lt-LT" i="1" dirty="0" err="1">
                <a:latin typeface="Times New Roman" panose="02020603050405020304" pitchFamily="18" charset="0"/>
                <a:cs typeface="Times New Roman" panose="02020603050405020304" pitchFamily="18" charset="0"/>
              </a:rPr>
              <a:t>TWh</a:t>
            </a:r>
            <a:r>
              <a:rPr lang="lt-LT" i="1" dirty="0">
                <a:latin typeface="Times New Roman" panose="02020603050405020304" pitchFamily="18" charset="0"/>
                <a:cs typeface="Times New Roman" panose="02020603050405020304" pitchFamily="18" charset="0"/>
              </a:rPr>
              <a:t>/metus</a:t>
            </a:r>
            <a:r>
              <a:rPr lang="lt-LT" dirty="0">
                <a:latin typeface="Times New Roman" panose="02020603050405020304" pitchFamily="18" charset="0"/>
                <a:cs typeface="Times New Roman" panose="02020603050405020304" pitchFamily="18" charset="0"/>
              </a:rPr>
              <a:t> elektros ir 1,44 </a:t>
            </a:r>
            <a:r>
              <a:rPr lang="lt-LT" i="1" dirty="0" err="1">
                <a:latin typeface="Times New Roman" panose="02020603050405020304" pitchFamily="18" charset="0"/>
                <a:cs typeface="Times New Roman" panose="02020603050405020304" pitchFamily="18" charset="0"/>
              </a:rPr>
              <a:t>TWh</a:t>
            </a:r>
            <a:r>
              <a:rPr lang="lt-LT" i="1" dirty="0">
                <a:latin typeface="Times New Roman" panose="02020603050405020304" pitchFamily="18" charset="0"/>
                <a:cs typeface="Times New Roman" panose="02020603050405020304" pitchFamily="18" charset="0"/>
              </a:rPr>
              <a:t>/metus</a:t>
            </a:r>
            <a:r>
              <a:rPr lang="lt-LT" dirty="0">
                <a:latin typeface="Times New Roman" panose="02020603050405020304" pitchFamily="18" charset="0"/>
                <a:cs typeface="Times New Roman" panose="02020603050405020304" pitchFamily="18" charset="0"/>
              </a:rPr>
              <a:t> šilumos energijos.</a:t>
            </a:r>
          </a:p>
          <a:p>
            <a:pPr marL="0" indent="0" algn="just">
              <a:buNone/>
            </a:pPr>
            <a:r>
              <a:rPr lang="lt-LT" dirty="0">
                <a:latin typeface="Times New Roman" panose="02020603050405020304" pitchFamily="18" charset="0"/>
                <a:cs typeface="Times New Roman" panose="02020603050405020304" pitchFamily="18" charset="0"/>
              </a:rPr>
              <a:t> </a:t>
            </a:r>
          </a:p>
          <a:p>
            <a:pPr lvl="0" algn="just"/>
            <a:r>
              <a:rPr lang="lt-LT" dirty="0">
                <a:latin typeface="Times New Roman" panose="02020603050405020304" pitchFamily="18" charset="0"/>
                <a:cs typeface="Times New Roman" panose="02020603050405020304" pitchFamily="18" charset="0"/>
              </a:rPr>
              <a:t>ES šalyse sparčiai vystoma </a:t>
            </a:r>
            <a:r>
              <a:rPr lang="lt-LT" dirty="0" err="1">
                <a:latin typeface="Times New Roman" panose="02020603050405020304" pitchFamily="18" charset="0"/>
                <a:cs typeface="Times New Roman" panose="02020603050405020304" pitchFamily="18" charset="0"/>
              </a:rPr>
              <a:t>biometano</a:t>
            </a:r>
            <a:r>
              <a:rPr lang="lt-LT" dirty="0">
                <a:latin typeface="Times New Roman" panose="02020603050405020304" pitchFamily="18" charset="0"/>
                <a:cs typeface="Times New Roman" panose="02020603050405020304" pitchFamily="18" charset="0"/>
              </a:rPr>
              <a:t> gamybos plėtra, kuri sudaro galimybes alternatyviam biodujų panaudojimui. Viena iš alternatyvų - biodujų tiekimas į gamtinių dujų tinklus , kuris autorizuojamas ir praktikuojamas nemažoje ES valstybių narių dalyje (Vokietijoje, Austrijoje, Švedijoje, Didžiojoje Britanijoje, Suomijoje, Prancūzijoje, Liuksemburge, Nyderlanduose, Danijoje, Italijoje, Kroatijoje), o taip pat Šveicarijoje ir Norvegijoje.</a:t>
            </a:r>
          </a:p>
          <a:p>
            <a:pPr marL="0" indent="0" algn="just">
              <a:buNone/>
            </a:pPr>
            <a:r>
              <a:rPr lang="lt-LT" dirty="0">
                <a:latin typeface="Times New Roman" panose="02020603050405020304" pitchFamily="18" charset="0"/>
                <a:cs typeface="Times New Roman" panose="02020603050405020304" pitchFamily="18" charset="0"/>
              </a:rPr>
              <a:t> </a:t>
            </a:r>
          </a:p>
          <a:p>
            <a:pPr lvl="0" algn="just"/>
            <a:r>
              <a:rPr lang="lt-LT" dirty="0">
                <a:latin typeface="Times New Roman" panose="02020603050405020304" pitchFamily="18" charset="0"/>
                <a:cs typeface="Times New Roman" panose="02020603050405020304" pitchFamily="18" charset="0"/>
              </a:rPr>
              <a:t>Lietuvoje kol kas nustatyti reikalavimai biodujų, tiekiamų į gamtinių dujų tinklus,  kokybei yra ženkliai griežtesni, nei 2 punkte minėtose ES valstybėse ir techniškai sunkiai įgyvendinami. Tai trukdo pradėti vystytis šiai biodujų panaudojimo krypčiai mūsų šalyje. Siekiant pakeisti padėtį ir padidinti biodujų panaudojimo galimybes Lietuvoje, turėtų būti siūloma peržiūrėti biodujų kokybę reglamentuojančius teisės aktus ir remiantis minėtų ES šalių praktika, atsižvelgiant į gamtinių dujų sistemų apsaugą, keisti įstatyminę bazę, reglamentuojančią biodujų kokybės reikalavimus.</a:t>
            </a:r>
          </a:p>
          <a:p>
            <a:pPr marL="0" indent="0" algn="just">
              <a:buNone/>
            </a:pPr>
            <a:r>
              <a:rPr lang="lt-LT" dirty="0">
                <a:latin typeface="Times New Roman" panose="02020603050405020304" pitchFamily="18" charset="0"/>
                <a:cs typeface="Times New Roman" panose="02020603050405020304" pitchFamily="18" charset="0"/>
              </a:rPr>
              <a:t> </a:t>
            </a:r>
          </a:p>
          <a:p>
            <a:pPr lvl="0" algn="just"/>
            <a:r>
              <a:rPr lang="lt-LT" dirty="0">
                <a:latin typeface="Times New Roman" panose="02020603050405020304" pitchFamily="18" charset="0"/>
                <a:cs typeface="Times New Roman" panose="02020603050405020304" pitchFamily="18" charset="0"/>
              </a:rPr>
              <a:t>Įvertinus prielaidą, jog pasikeitus biodujų tiekimą į GDT reglamentuojančioms normoms, būtų galima tiekti biodujas į GDT galima teigti, kad remiantis realaus objekto analitiniais duomenimis ir esant nustatytai biodujų supirkimo kainai (0,62 Lt/m</a:t>
            </a:r>
            <a:r>
              <a:rPr lang="lt-LT" baseline="30000" dirty="0">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 biodujų tiekimo į gamtinių dujų tinklus projektas yra ekonomiškai nenaudingas.</a:t>
            </a:r>
          </a:p>
          <a:p>
            <a:pPr marL="0" indent="0" algn="just">
              <a:buNone/>
            </a:pPr>
            <a:r>
              <a:rPr lang="lt-LT" dirty="0">
                <a:latin typeface="Times New Roman" panose="02020603050405020304" pitchFamily="18" charset="0"/>
                <a:cs typeface="Times New Roman" panose="02020603050405020304" pitchFamily="18" charset="0"/>
              </a:rPr>
              <a:t> </a:t>
            </a:r>
          </a:p>
          <a:p>
            <a:pPr lvl="0" algn="just"/>
            <a:r>
              <a:rPr lang="lt-LT" dirty="0">
                <a:latin typeface="Times New Roman" panose="02020603050405020304" pitchFamily="18" charset="0"/>
                <a:cs typeface="Times New Roman" panose="02020603050405020304" pitchFamily="18" charset="0"/>
              </a:rPr>
              <a:t>Siekiant konkurencingumo su tradiciniais biodujų panaudojimo būdais biodujų supirkimo kaina turėtų būti apie 1,1 Lt/m</a:t>
            </a:r>
            <a:r>
              <a:rPr lang="lt-LT" baseline="30000" dirty="0">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a:t>
            </a:r>
          </a:p>
          <a:p>
            <a:pPr marL="0" indent="0" algn="just">
              <a:buNone/>
            </a:pPr>
            <a:r>
              <a:rPr lang="en-US" b="1" cap="all" dirty="0">
                <a:latin typeface="Times New Roman" panose="02020603050405020304" pitchFamily="18" charset="0"/>
                <a:cs typeface="Times New Roman" panose="02020603050405020304" pitchFamily="18" charset="0"/>
              </a:rPr>
              <a:t> </a:t>
            </a:r>
            <a:endParaRPr lang="lt-LT" b="1" cap="all" dirty="0">
              <a:latin typeface="Times New Roman" panose="02020603050405020304" pitchFamily="18" charset="0"/>
              <a:cs typeface="Times New Roman" panose="02020603050405020304" pitchFamily="18" charset="0"/>
            </a:endParaRPr>
          </a:p>
          <a:p>
            <a:endParaRPr lang="lt-LT" dirty="0"/>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411760" y="6309320"/>
            <a:ext cx="5040560"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20</a:t>
            </a:fld>
            <a:endParaRPr lang="lt-LT" dirty="0">
              <a:solidFill>
                <a:srgbClr val="0070C0"/>
              </a:solidFill>
            </a:endParaRPr>
          </a:p>
        </p:txBody>
      </p:sp>
      <p:pic>
        <p:nvPicPr>
          <p:cNvPr id="7"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02049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Dėkoju už dėmesį </a:t>
            </a:r>
            <a:r>
              <a:rPr lang="en-US" sz="3200" dirty="0" smtClean="0">
                <a:latin typeface="Times New Roman" panose="02020603050405020304" pitchFamily="18" charset="0"/>
                <a:cs typeface="Times New Roman" panose="02020603050405020304" pitchFamily="18" charset="0"/>
              </a:rPr>
              <a:t>!</a:t>
            </a:r>
            <a:endParaRPr lang="lt-LT" sz="3200" dirty="0">
              <a:latin typeface="Times New Roman" panose="02020603050405020304" pitchFamily="18" charset="0"/>
              <a:cs typeface="Times New Roman" panose="02020603050405020304" pitchFamily="18" charset="0"/>
            </a:endParaRP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699792" y="6381328"/>
            <a:ext cx="4688160"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21</a:t>
            </a:fld>
            <a:endParaRPr lang="lt-LT" dirty="0">
              <a:solidFill>
                <a:srgbClr val="0070C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27864" y="1600200"/>
            <a:ext cx="568827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2304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Analizuojamas objektas</a:t>
            </a:r>
            <a:endParaRPr lang="lt-LT" sz="3200" dirty="0">
              <a:latin typeface="Times New Roman" panose="02020603050405020304" pitchFamily="18" charset="0"/>
              <a:cs typeface="Times New Roman" panose="02020603050405020304" pitchFamily="18" charset="0"/>
            </a:endParaRP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771800" y="6309320"/>
            <a:ext cx="4544144"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3</a:t>
            </a:fld>
            <a:endParaRPr lang="lt-LT" dirty="0">
              <a:solidFill>
                <a:srgbClr val="0070C0"/>
              </a:solidFill>
            </a:endParaRPr>
          </a:p>
        </p:txBody>
      </p:sp>
      <p:pic>
        <p:nvPicPr>
          <p:cNvPr id="7" name="Picture 4" descr="Pastatų katedra 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p:cNvPicPr/>
          <p:nvPr/>
        </p:nvPicPr>
        <p:blipFill>
          <a:blip r:embed="rId4"/>
          <a:stretch>
            <a:fillRect/>
          </a:stretch>
        </p:blipFill>
        <p:spPr>
          <a:xfrm>
            <a:off x="971600" y="1484784"/>
            <a:ext cx="7283598" cy="4032448"/>
          </a:xfrm>
          <a:prstGeom prst="rect">
            <a:avLst/>
          </a:prstGeom>
        </p:spPr>
      </p:pic>
    </p:spTree>
    <p:extLst>
      <p:ext uri="{BB962C8B-B14F-4D97-AF65-F5344CB8AC3E}">
        <p14:creationId xmlns:p14="http://schemas.microsoft.com/office/powerpoint/2010/main" val="34878114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260648"/>
            <a:ext cx="8229600" cy="796950"/>
          </a:xfrm>
        </p:spPr>
        <p:txBody>
          <a:bodyPr>
            <a:normAutofit/>
          </a:bodyPr>
          <a:lstStyle/>
          <a:p>
            <a:r>
              <a:rPr lang="lt-LT" sz="3200" dirty="0" smtClean="0">
                <a:latin typeface="Times New Roman" panose="02020603050405020304" pitchFamily="18" charset="0"/>
                <a:cs typeface="Times New Roman" panose="02020603050405020304" pitchFamily="18" charset="0"/>
              </a:rPr>
              <a:t>Jėgainės pajėgumų analizė</a:t>
            </a:r>
            <a:endParaRPr lang="lt-LT" sz="3200" dirty="0">
              <a:latin typeface="Times New Roman" panose="02020603050405020304" pitchFamily="18" charset="0"/>
              <a:cs typeface="Times New Roman" panose="02020603050405020304" pitchFamily="18" charset="0"/>
            </a:endParaRP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915816" y="6381328"/>
            <a:ext cx="440012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4</a:t>
            </a:fld>
            <a:endParaRPr lang="lt-LT" dirty="0">
              <a:solidFill>
                <a:srgbClr val="0070C0"/>
              </a:solidFill>
            </a:endParaRPr>
          </a:p>
        </p:txBody>
      </p:sp>
      <p:sp>
        <p:nvSpPr>
          <p:cNvPr id="11" name="Stačiakampis 10"/>
          <p:cNvSpPr/>
          <p:nvPr/>
        </p:nvSpPr>
        <p:spPr>
          <a:xfrm>
            <a:off x="827584" y="1196752"/>
            <a:ext cx="7632848" cy="2585323"/>
          </a:xfrm>
          <a:prstGeom prst="rect">
            <a:avLst/>
          </a:prstGeom>
        </p:spPr>
        <p:txBody>
          <a:bodyPr wrap="square">
            <a:spAutoFit/>
          </a:bodyPr>
          <a:lstStyle/>
          <a:p>
            <a:r>
              <a:rPr lang="lt-LT" dirty="0">
                <a:latin typeface="Times New Roman" panose="02020603050405020304" pitchFamily="18" charset="0"/>
                <a:cs typeface="Times New Roman" panose="02020603050405020304" pitchFamily="18" charset="0"/>
              </a:rPr>
              <a:t>J</a:t>
            </a:r>
            <a:r>
              <a:rPr lang="lt-LT" dirty="0" smtClean="0">
                <a:latin typeface="Times New Roman" panose="02020603050405020304" pitchFamily="18" charset="0"/>
                <a:cs typeface="Times New Roman" panose="02020603050405020304" pitchFamily="18" charset="0"/>
              </a:rPr>
              <a:t>ėgainės instaliuota elektrinė galia yra 1,2+1,6 </a:t>
            </a:r>
            <a:r>
              <a:rPr lang="lt-LT" dirty="0" err="1" smtClean="0">
                <a:latin typeface="Times New Roman" panose="02020603050405020304" pitchFamily="18" charset="0"/>
                <a:cs typeface="Times New Roman" panose="02020603050405020304" pitchFamily="18" charset="0"/>
              </a:rPr>
              <a:t>MWe</a:t>
            </a:r>
            <a:r>
              <a:rPr lang="lt-LT" dirty="0" smtClean="0">
                <a:latin typeface="Times New Roman" panose="02020603050405020304" pitchFamily="18" charset="0"/>
                <a:cs typeface="Times New Roman" panose="02020603050405020304" pitchFamily="18" charset="0"/>
              </a:rPr>
              <a:t>, šiluminė galia - 1,45 </a:t>
            </a:r>
            <a:r>
              <a:rPr lang="lt-LT" dirty="0" err="1" smtClean="0">
                <a:latin typeface="Times New Roman" panose="02020603050405020304" pitchFamily="18" charset="0"/>
                <a:cs typeface="Times New Roman" panose="02020603050405020304" pitchFamily="18" charset="0"/>
              </a:rPr>
              <a:t>MWš</a:t>
            </a:r>
            <a:endParaRPr lang="lt-LT" dirty="0" smtClean="0">
              <a:latin typeface="Times New Roman" panose="02020603050405020304" pitchFamily="18" charset="0"/>
              <a:cs typeface="Times New Roman" panose="02020603050405020304" pitchFamily="18" charset="0"/>
            </a:endParaRP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Analizuojamas mėnuo-rugpjūtis</a:t>
            </a: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Išgauta biodujų- 618391 m</a:t>
            </a:r>
            <a:r>
              <a:rPr lang="lt-LT" baseline="30000" dirty="0" smtClean="0">
                <a:latin typeface="Times New Roman" panose="02020603050405020304" pitchFamily="18" charset="0"/>
                <a:cs typeface="Times New Roman" panose="02020603050405020304" pitchFamily="18" charset="0"/>
              </a:rPr>
              <a:t>3</a:t>
            </a:r>
            <a:r>
              <a:rPr lang="lt-LT" dirty="0" smtClean="0">
                <a:latin typeface="Times New Roman" panose="02020603050405020304" pitchFamily="18" charset="0"/>
                <a:cs typeface="Times New Roman" panose="02020603050405020304" pitchFamily="18" charset="0"/>
              </a:rPr>
              <a:t> </a:t>
            </a: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Pagaminta elektros- 1115,24 </a:t>
            </a:r>
            <a:r>
              <a:rPr lang="lt-LT" dirty="0" err="1" smtClean="0">
                <a:latin typeface="Times New Roman" panose="02020603050405020304" pitchFamily="18" charset="0"/>
                <a:cs typeface="Times New Roman" panose="02020603050405020304" pitchFamily="18" charset="0"/>
              </a:rPr>
              <a:t>MWh</a:t>
            </a:r>
            <a:r>
              <a:rPr lang="lt-LT" dirty="0" smtClean="0">
                <a:latin typeface="Times New Roman" panose="02020603050405020304" pitchFamily="18" charset="0"/>
                <a:cs typeface="Times New Roman" panose="02020603050405020304" pitchFamily="18" charset="0"/>
              </a:rPr>
              <a:t> </a:t>
            </a: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Pagaminta šilumos- 206 </a:t>
            </a:r>
            <a:r>
              <a:rPr lang="lt-LT" dirty="0" err="1" smtClean="0">
                <a:latin typeface="Times New Roman" panose="02020603050405020304" pitchFamily="18" charset="0"/>
                <a:cs typeface="Times New Roman" panose="02020603050405020304" pitchFamily="18" charset="0"/>
              </a:rPr>
              <a:t>MWh</a:t>
            </a:r>
            <a:r>
              <a:rPr lang="lt-LT" dirty="0" smtClean="0">
                <a:latin typeface="Times New Roman" panose="02020603050405020304" pitchFamily="18" charset="0"/>
                <a:cs typeface="Times New Roman" panose="02020603050405020304" pitchFamily="18" charset="0"/>
              </a:rPr>
              <a:t> </a:t>
            </a:r>
          </a:p>
        </p:txBody>
      </p:sp>
      <p:pic>
        <p:nvPicPr>
          <p:cNvPr id="12"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Lentelė 12"/>
          <p:cNvGraphicFramePr>
            <a:graphicFrameLocks noGrp="1"/>
          </p:cNvGraphicFramePr>
          <p:nvPr>
            <p:extLst>
              <p:ext uri="{D42A27DB-BD31-4B8C-83A1-F6EECF244321}">
                <p14:modId xmlns:p14="http://schemas.microsoft.com/office/powerpoint/2010/main" val="3460646827"/>
              </p:ext>
            </p:extLst>
          </p:nvPr>
        </p:nvGraphicFramePr>
        <p:xfrm>
          <a:off x="705034" y="4869160"/>
          <a:ext cx="8053661" cy="1234648"/>
        </p:xfrm>
        <a:graphic>
          <a:graphicData uri="http://schemas.openxmlformats.org/drawingml/2006/table">
            <a:tbl>
              <a:tblPr firstRow="1" firstCol="1" bandRow="1">
                <a:tableStyleId>{3B4B98B0-60AC-42C2-AFA5-B58CD77FA1E5}</a:tableStyleId>
              </a:tblPr>
              <a:tblGrid>
                <a:gridCol w="1766973"/>
                <a:gridCol w="1433552"/>
                <a:gridCol w="1074358"/>
                <a:gridCol w="1655833"/>
                <a:gridCol w="950332"/>
                <a:gridCol w="1172613"/>
              </a:tblGrid>
              <a:tr h="925986">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Energijos gamybai panaudotas biodujų kiekis m</a:t>
                      </a:r>
                      <a:r>
                        <a:rPr lang="lt-LT" sz="1000" baseline="30000" dirty="0">
                          <a:effectLst/>
                          <a:latin typeface="Times New Roman" panose="02020603050405020304" pitchFamily="18" charset="0"/>
                          <a:cs typeface="Times New Roman" panose="02020603050405020304" pitchFamily="18" charset="0"/>
                        </a:rPr>
                        <a:t>3</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Vidutinė metano koncentracija biodujose %</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Gryno metano kiekis tūkst.m</a:t>
                      </a:r>
                      <a:r>
                        <a:rPr lang="lt-LT" sz="1000" baseline="30000" dirty="0">
                          <a:effectLst/>
                          <a:latin typeface="Times New Roman" panose="02020603050405020304" pitchFamily="18" charset="0"/>
                          <a:cs typeface="Times New Roman" panose="02020603050405020304" pitchFamily="18" charset="0"/>
                        </a:rPr>
                        <a:t>3</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El. energijos kiekis MWh, pagaminamas iš tūkst.m</a:t>
                      </a:r>
                      <a:r>
                        <a:rPr lang="lt-LT" sz="1000" baseline="30000" dirty="0">
                          <a:effectLst/>
                          <a:latin typeface="Times New Roman" panose="02020603050405020304" pitchFamily="18" charset="0"/>
                          <a:cs typeface="Times New Roman" panose="02020603050405020304" pitchFamily="18" charset="0"/>
                        </a:rPr>
                        <a:t>3</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Pagamintas el. energijos kiekis </a:t>
                      </a:r>
                      <a:r>
                        <a:rPr lang="lt-LT" sz="1000" dirty="0" err="1">
                          <a:effectLst/>
                          <a:latin typeface="Times New Roman" panose="02020603050405020304" pitchFamily="18" charset="0"/>
                          <a:cs typeface="Times New Roman" panose="02020603050405020304" pitchFamily="18" charset="0"/>
                        </a:rPr>
                        <a:t>MWh</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Elektrinis jėgainės efektyvumas %</a:t>
                      </a:r>
                      <a:endParaRPr lang="lt-LT" sz="1100" dirty="0">
                        <a:effectLst/>
                        <a:latin typeface="Times New Roman" pitchFamily="18" charset="0"/>
                        <a:ea typeface="Calibri"/>
                        <a:cs typeface="Times New Roman" pitchFamily="18" charset="0"/>
                      </a:endParaRPr>
                    </a:p>
                  </a:txBody>
                  <a:tcPr marL="68580" marR="68580" marT="0" marB="0" anchor="ctr"/>
                </a:tc>
              </a:tr>
              <a:tr h="308662">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618391</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55,9</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345,4</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9,3</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1115,24</a:t>
                      </a:r>
                      <a:endParaRPr lang="lt-LT" sz="1100" dirty="0">
                        <a:effectLst/>
                        <a:latin typeface="Times New Roman" pitchFamily="18" charset="0"/>
                        <a:ea typeface="Calibri"/>
                        <a:cs typeface="Times New Roman" pitchFamily="18" charset="0"/>
                      </a:endParaRPr>
                    </a:p>
                  </a:txBody>
                  <a:tcPr marL="68580" marR="68580" marT="0" marB="0" anchor="ctr"/>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34,7</a:t>
                      </a:r>
                      <a:endParaRPr lang="lt-LT" sz="1100" dirty="0">
                        <a:effectLst/>
                        <a:latin typeface="Times New Roman" pitchFamily="18" charset="0"/>
                        <a:ea typeface="Calibri"/>
                        <a:cs typeface="Times New Roman" pitchFamily="18" charset="0"/>
                      </a:endParaRPr>
                    </a:p>
                  </a:txBody>
                  <a:tcPr marL="68580" marR="68580" marT="0" marB="0" anchor="ctr"/>
                </a:tc>
              </a:tr>
            </a:tbl>
          </a:graphicData>
        </a:graphic>
      </p:graphicFrame>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803" y="4410819"/>
            <a:ext cx="7858125"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1741" y="3284984"/>
            <a:ext cx="159067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3989834"/>
            <a:ext cx="5934075"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46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780901"/>
          </a:xfrm>
        </p:spPr>
        <p:txBody>
          <a:bodyPr>
            <a:normAutofit/>
          </a:bodyPr>
          <a:lstStyle/>
          <a:p>
            <a:r>
              <a:rPr lang="lt-LT" sz="3200" dirty="0">
                <a:latin typeface="Times New Roman" panose="02020603050405020304" pitchFamily="18" charset="0"/>
                <a:cs typeface="Times New Roman" panose="02020603050405020304" pitchFamily="18" charset="0"/>
              </a:rPr>
              <a:t>Šilumos ir elektros gamybos tyrimas</a:t>
            </a:r>
          </a:p>
        </p:txBody>
      </p:sp>
      <p:sp>
        <p:nvSpPr>
          <p:cNvPr id="4" name="Datos vietos rezervavimo ženklas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Poraštės vietos rezervavimo ženklas 4"/>
          <p:cNvSpPr>
            <a:spLocks noGrp="1"/>
          </p:cNvSpPr>
          <p:nvPr>
            <p:ph type="ftr" sz="quarter" idx="11"/>
          </p:nvPr>
        </p:nvSpPr>
        <p:spPr>
          <a:xfrm>
            <a:off x="2771800" y="6381328"/>
            <a:ext cx="4544144"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solidFill>
                  <a:srgbClr val="0070C0"/>
                </a:solidFill>
              </a:rPr>
              <a:t>5</a:t>
            </a:fld>
            <a:endParaRPr lang="lt-LT" dirty="0">
              <a:solidFill>
                <a:srgbClr val="0070C0"/>
              </a:solidFill>
            </a:endParaRPr>
          </a:p>
        </p:txBody>
      </p:sp>
      <p:pic>
        <p:nvPicPr>
          <p:cNvPr id="8"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Content Placeholder 11"/>
          <p:cNvGraphicFramePr>
            <a:graphicFrameLocks noGrp="1"/>
          </p:cNvGraphicFramePr>
          <p:nvPr>
            <p:ph idx="1"/>
            <p:extLst>
              <p:ext uri="{D42A27DB-BD31-4B8C-83A1-F6EECF244321}">
                <p14:modId xmlns:p14="http://schemas.microsoft.com/office/powerpoint/2010/main" val="2741787471"/>
              </p:ext>
            </p:extLst>
          </p:nvPr>
        </p:nvGraphicFramePr>
        <p:xfrm>
          <a:off x="888802" y="1196752"/>
          <a:ext cx="7704856" cy="26642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2065247255"/>
              </p:ext>
            </p:extLst>
          </p:nvPr>
        </p:nvGraphicFramePr>
        <p:xfrm>
          <a:off x="1331640" y="3717032"/>
          <a:ext cx="7200800" cy="25515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59156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a:latin typeface="Times New Roman" pitchFamily="18" charset="0"/>
                <a:cs typeface="Times New Roman" pitchFamily="18" charset="0"/>
              </a:rPr>
              <a:t>B</a:t>
            </a:r>
            <a:r>
              <a:rPr lang="lt-LT" sz="3200" dirty="0" smtClean="0">
                <a:latin typeface="Times New Roman" pitchFamily="18" charset="0"/>
                <a:cs typeface="Times New Roman" pitchFamily="18" charset="0"/>
              </a:rPr>
              <a:t>iodujų panaudojimo scenarijai</a:t>
            </a:r>
            <a:r>
              <a:rPr lang="en-US" sz="3200" dirty="0" smtClean="0">
                <a:latin typeface="Times New Roman" pitchFamily="18" charset="0"/>
                <a:cs typeface="Times New Roman" pitchFamily="18" charset="0"/>
              </a:rPr>
              <a:t>:</a:t>
            </a:r>
            <a:endParaRPr lang="lt-LT" sz="3200" dirty="0">
              <a:latin typeface="Times New Roman" pitchFamily="18" charset="0"/>
              <a:cs typeface="Times New Roman" pitchFamily="18" charset="0"/>
            </a:endParaRPr>
          </a:p>
        </p:txBody>
      </p:sp>
      <p:sp>
        <p:nvSpPr>
          <p:cNvPr id="3" name="Turinio vietos rezervavimo ženklas 2"/>
          <p:cNvSpPr>
            <a:spLocks noGrp="1"/>
          </p:cNvSpPr>
          <p:nvPr>
            <p:ph idx="1"/>
          </p:nvPr>
        </p:nvSpPr>
        <p:spPr/>
        <p:txBody>
          <a:bodyPr>
            <a:normAutofit/>
          </a:bodyPr>
          <a:lstStyle/>
          <a:p>
            <a:pPr lvl="0"/>
            <a:r>
              <a:rPr lang="lt-LT" sz="2200" dirty="0">
                <a:latin typeface="Times New Roman" pitchFamily="18" charset="0"/>
                <a:cs typeface="Times New Roman" pitchFamily="18" charset="0"/>
              </a:rPr>
              <a:t>išlieka fiksuoto tarifo (kvotos) skatinimo </a:t>
            </a:r>
            <a:r>
              <a:rPr lang="lt-LT" sz="2200" dirty="0" smtClean="0">
                <a:latin typeface="Times New Roman" pitchFamily="18" charset="0"/>
                <a:cs typeface="Times New Roman" pitchFamily="18" charset="0"/>
              </a:rPr>
              <a:t>priemonė</a:t>
            </a:r>
            <a:endParaRPr lang="en-US" sz="2200" dirty="0" smtClean="0">
              <a:latin typeface="Times New Roman" pitchFamily="18" charset="0"/>
              <a:cs typeface="Times New Roman" pitchFamily="18" charset="0"/>
            </a:endParaRPr>
          </a:p>
          <a:p>
            <a:pPr lvl="0"/>
            <a:endParaRPr lang="en-US" sz="2200" dirty="0" smtClean="0">
              <a:latin typeface="Times New Roman" pitchFamily="18" charset="0"/>
              <a:cs typeface="Times New Roman" pitchFamily="18" charset="0"/>
            </a:endParaRPr>
          </a:p>
          <a:p>
            <a:pPr lvl="0"/>
            <a:r>
              <a:rPr lang="lt-LT" sz="2200" dirty="0" smtClean="0">
                <a:latin typeface="Times New Roman" pitchFamily="18" charset="0"/>
                <a:cs typeface="Times New Roman" pitchFamily="18" charset="0"/>
              </a:rPr>
              <a:t>kvota </a:t>
            </a:r>
            <a:r>
              <a:rPr lang="lt-LT" sz="2200" dirty="0">
                <a:latin typeface="Times New Roman" pitchFamily="18" charset="0"/>
                <a:cs typeface="Times New Roman" pitchFamily="18" charset="0"/>
              </a:rPr>
              <a:t>panaikinta, gaunama parama pagal šilumos ūkio plėtros </a:t>
            </a:r>
            <a:r>
              <a:rPr lang="lt-LT" sz="2200" dirty="0" smtClean="0">
                <a:latin typeface="Times New Roman" pitchFamily="18" charset="0"/>
                <a:cs typeface="Times New Roman" pitchFamily="18" charset="0"/>
              </a:rPr>
              <a:t>programą</a:t>
            </a:r>
            <a:endParaRPr lang="en-US" sz="2200" dirty="0" smtClean="0">
              <a:latin typeface="Times New Roman" pitchFamily="18" charset="0"/>
              <a:cs typeface="Times New Roman" pitchFamily="18" charset="0"/>
            </a:endParaRPr>
          </a:p>
          <a:p>
            <a:pPr lvl="0"/>
            <a:endParaRPr lang="en-US" sz="2200" dirty="0" smtClean="0">
              <a:latin typeface="Times New Roman" pitchFamily="18" charset="0"/>
              <a:cs typeface="Times New Roman" pitchFamily="18" charset="0"/>
            </a:endParaRPr>
          </a:p>
          <a:p>
            <a:pPr lvl="0"/>
            <a:r>
              <a:rPr lang="lt-LT" sz="2200" dirty="0" smtClean="0">
                <a:latin typeface="Times New Roman" pitchFamily="18" charset="0"/>
                <a:cs typeface="Times New Roman" pitchFamily="18" charset="0"/>
              </a:rPr>
              <a:t>biodujos </a:t>
            </a:r>
            <a:r>
              <a:rPr lang="lt-LT" sz="2200" dirty="0">
                <a:latin typeface="Times New Roman" pitchFamily="18" charset="0"/>
                <a:cs typeface="Times New Roman" pitchFamily="18" charset="0"/>
              </a:rPr>
              <a:t>tiekiamos į gamtinių dujų </a:t>
            </a:r>
            <a:r>
              <a:rPr lang="lt-LT" sz="2200" dirty="0" smtClean="0">
                <a:latin typeface="Times New Roman" pitchFamily="18" charset="0"/>
                <a:cs typeface="Times New Roman" pitchFamily="18" charset="0"/>
              </a:rPr>
              <a:t>tinklus</a:t>
            </a:r>
            <a:endParaRPr lang="en-US" sz="2200" dirty="0" smtClean="0">
              <a:latin typeface="Times New Roman" pitchFamily="18" charset="0"/>
              <a:cs typeface="Times New Roman" pitchFamily="18" charset="0"/>
            </a:endParaRPr>
          </a:p>
          <a:p>
            <a:pPr lvl="0"/>
            <a:endParaRPr lang="en-US" sz="2200" dirty="0">
              <a:latin typeface="Times New Roman" pitchFamily="18" charset="0"/>
              <a:cs typeface="Times New Roman" pitchFamily="18" charset="0"/>
            </a:endParaRPr>
          </a:p>
          <a:p>
            <a:pPr lvl="0" algn="just"/>
            <a:r>
              <a:rPr lang="lt-LT" sz="2000" b="1" dirty="0" smtClean="0">
                <a:latin typeface="Times New Roman" pitchFamily="18" charset="0"/>
                <a:cs typeface="Times New Roman" pitchFamily="18" charset="0"/>
              </a:rPr>
              <a:t>Patiriamos </a:t>
            </a:r>
            <a:r>
              <a:rPr lang="lt-LT" sz="2000" b="1" dirty="0">
                <a:latin typeface="Times New Roman" pitchFamily="18" charset="0"/>
                <a:cs typeface="Times New Roman" pitchFamily="18" charset="0"/>
              </a:rPr>
              <a:t>sąnaudos, jėgainės techniniai pajėgumai ir kiti darbe panaudoti faktiniai duomenys yra komercinė paslaptis, todėl daroma prielaida, kad gauti realaus objekto analitiniai rezultatai yra priimami kaip orientaciniai dydžiai, </a:t>
            </a:r>
            <a:r>
              <a:rPr lang="lt-LT" sz="2000" b="1" dirty="0" smtClean="0">
                <a:latin typeface="Times New Roman" pitchFamily="18" charset="0"/>
                <a:cs typeface="Times New Roman" pitchFamily="18" charset="0"/>
              </a:rPr>
              <a:t>kurie </a:t>
            </a:r>
            <a:r>
              <a:rPr lang="lt-LT" sz="2000" b="1" dirty="0">
                <a:latin typeface="Times New Roman" pitchFamily="18" charset="0"/>
                <a:cs typeface="Times New Roman" pitchFamily="18" charset="0"/>
              </a:rPr>
              <a:t>naudojami ekonominėse prognozėse.</a:t>
            </a:r>
            <a:endParaRPr lang="en-US" sz="2000" dirty="0">
              <a:latin typeface="Times New Roman" pitchFamily="18" charset="0"/>
              <a:cs typeface="Times New Roman" pitchFamily="18" charset="0"/>
            </a:endParaRPr>
          </a:p>
          <a:p>
            <a:pPr marL="0" indent="0">
              <a:buNone/>
            </a:pPr>
            <a:endParaRPr lang="lt-LT" dirty="0"/>
          </a:p>
        </p:txBody>
      </p:sp>
      <p:sp>
        <p:nvSpPr>
          <p:cNvPr id="4" name="Datos vietos rezervavimo ženklas 3"/>
          <p:cNvSpPr>
            <a:spLocks noGrp="1"/>
          </p:cNvSpPr>
          <p:nvPr>
            <p:ph type="dt" sz="half" idx="10"/>
          </p:nvPr>
        </p:nvSpPr>
        <p:spPr/>
        <p:txBody>
          <a:bodyPr/>
          <a:lstStyle/>
          <a:p>
            <a:r>
              <a:rPr lang="lt-LT" smtClean="0"/>
              <a:t>2014.06.10</a:t>
            </a:r>
            <a:endParaRPr lang="lt-LT" dirty="0"/>
          </a:p>
        </p:txBody>
      </p:sp>
      <p:sp>
        <p:nvSpPr>
          <p:cNvPr id="5" name="Poraštės vietos rezervavimo ženklas 4"/>
          <p:cNvSpPr>
            <a:spLocks noGrp="1"/>
          </p:cNvSpPr>
          <p:nvPr>
            <p:ph type="ftr" sz="quarter" idx="11"/>
          </p:nvPr>
        </p:nvSpPr>
        <p:spPr>
          <a:xfrm>
            <a:off x="3124200" y="6356350"/>
            <a:ext cx="4616152" cy="365125"/>
          </a:xfrm>
        </p:spPr>
        <p:txBody>
          <a:bodyPr/>
          <a:lstStyle/>
          <a:p>
            <a:r>
              <a:rPr lang="lt-LT" dirty="0" smtClean="0"/>
              <a:t>Biodujų prijungimo prie gamtinių dujų dujotiekio galimybių analizė</a:t>
            </a:r>
            <a:endParaRPr lang="lt-LT" dirty="0"/>
          </a:p>
        </p:txBody>
      </p:sp>
      <p:sp>
        <p:nvSpPr>
          <p:cNvPr id="6" name="Skaidrės numerio vietos rezervavimo ženklas 5"/>
          <p:cNvSpPr>
            <a:spLocks noGrp="1"/>
          </p:cNvSpPr>
          <p:nvPr>
            <p:ph type="sldNum" sz="quarter" idx="12"/>
          </p:nvPr>
        </p:nvSpPr>
        <p:spPr/>
        <p:txBody>
          <a:bodyPr/>
          <a:lstStyle/>
          <a:p>
            <a:fld id="{252EC542-DEF7-4681-86BB-501FC9BA157F}" type="slidenum">
              <a:rPr lang="lt-LT" smtClean="0"/>
              <a:t>6</a:t>
            </a:fld>
            <a:endParaRPr lang="lt-LT" dirty="0"/>
          </a:p>
        </p:txBody>
      </p:sp>
      <p:pic>
        <p:nvPicPr>
          <p:cNvPr id="7"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558897"/>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0905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US" sz="3200" dirty="0" smtClean="0">
                <a:latin typeface="Times New Roman" pitchFamily="18" charset="0"/>
                <a:cs typeface="Times New Roman" pitchFamily="18" charset="0"/>
              </a:rPr>
              <a:t>Investicini</a:t>
            </a:r>
            <a:r>
              <a:rPr lang="lt-LT" sz="3200" dirty="0" smtClean="0">
                <a:latin typeface="Times New Roman" pitchFamily="18" charset="0"/>
                <a:cs typeface="Times New Roman" pitchFamily="18" charset="0"/>
              </a:rPr>
              <a:t>ų skaičiavimų prielaidos</a:t>
            </a:r>
            <a:endParaRPr lang="en-US" sz="3200"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1387921"/>
              </p:ext>
            </p:extLst>
          </p:nvPr>
        </p:nvGraphicFramePr>
        <p:xfrm>
          <a:off x="467544" y="1268759"/>
          <a:ext cx="8352928" cy="4930525"/>
        </p:xfrm>
        <a:graphic>
          <a:graphicData uri="http://schemas.openxmlformats.org/drawingml/2006/table">
            <a:tbl>
              <a:tblPr firstRow="1" firstCol="1" lastRow="1" lastCol="1" bandRow="1" bandCol="1">
                <a:tableStyleId>{3B4B98B0-60AC-42C2-AFA5-B58CD77FA1E5}</a:tableStyleId>
              </a:tblPr>
              <a:tblGrid>
                <a:gridCol w="2049808"/>
                <a:gridCol w="6303120"/>
              </a:tblGrid>
              <a:tr h="351719">
                <a:tc>
                  <a:txBody>
                    <a:bodyPr/>
                    <a:lstStyle/>
                    <a:p>
                      <a:pPr marL="64770" algn="ctr">
                        <a:lnSpc>
                          <a:spcPts val="1300"/>
                        </a:lnSpc>
                        <a:spcAft>
                          <a:spcPts val="0"/>
                        </a:spcAft>
                      </a:pPr>
                      <a:r>
                        <a:rPr lang="lt-LT" sz="1200" dirty="0">
                          <a:effectLst/>
                          <a:latin typeface="Times New Roman" panose="02020603050405020304" pitchFamily="18" charset="0"/>
                          <a:cs typeface="Times New Roman" panose="02020603050405020304" pitchFamily="18" charset="0"/>
                        </a:rPr>
                        <a:t>R</a:t>
                      </a:r>
                      <a:r>
                        <a:rPr lang="lt-LT" sz="1200" spc="-5" dirty="0">
                          <a:effectLst/>
                          <a:latin typeface="Times New Roman" panose="02020603050405020304" pitchFamily="18" charset="0"/>
                          <a:cs typeface="Times New Roman" panose="02020603050405020304" pitchFamily="18" charset="0"/>
                        </a:rPr>
                        <a:t>e</a:t>
                      </a:r>
                      <a:r>
                        <a:rPr lang="lt-LT" sz="1200" dirty="0">
                          <a:effectLst/>
                          <a:latin typeface="Times New Roman" panose="02020603050405020304" pitchFamily="18" charset="0"/>
                          <a:cs typeface="Times New Roman" panose="02020603050405020304" pitchFamily="18" charset="0"/>
                        </a:rPr>
                        <a:t>ikš</a:t>
                      </a:r>
                      <a:r>
                        <a:rPr lang="lt-LT" sz="1200" spc="5" dirty="0">
                          <a:effectLst/>
                          <a:latin typeface="Times New Roman" panose="02020603050405020304" pitchFamily="18" charset="0"/>
                          <a:cs typeface="Times New Roman" panose="02020603050405020304" pitchFamily="18" charset="0"/>
                        </a:rPr>
                        <a:t>m</a:t>
                      </a:r>
                      <a:r>
                        <a:rPr lang="lt-LT" sz="1200" dirty="0">
                          <a:effectLst/>
                          <a:latin typeface="Times New Roman" panose="02020603050405020304" pitchFamily="18" charset="0"/>
                          <a:cs typeface="Times New Roman" panose="02020603050405020304" pitchFamily="18" charset="0"/>
                        </a:rPr>
                        <a:t>ė</a:t>
                      </a:r>
                      <a:endParaRPr lang="en-US" sz="1200" dirty="0">
                        <a:effectLst/>
                        <a:latin typeface="Times New Roman" pitchFamily="18" charset="0"/>
                        <a:ea typeface="Calibri"/>
                        <a:cs typeface="Times New Roman" pitchFamily="18" charset="0"/>
                      </a:endParaRPr>
                    </a:p>
                  </a:txBody>
                  <a:tcPr marL="38769" marR="38769" marT="0" marB="0" anchor="ctr"/>
                </a:tc>
                <a:tc>
                  <a:txBody>
                    <a:bodyPr/>
                    <a:lstStyle/>
                    <a:p>
                      <a:pPr marL="64770" algn="ctr">
                        <a:lnSpc>
                          <a:spcPts val="1300"/>
                        </a:lnSpc>
                        <a:spcAft>
                          <a:spcPts val="0"/>
                        </a:spcAft>
                      </a:pPr>
                      <a:r>
                        <a:rPr lang="lt-LT" sz="1200" dirty="0">
                          <a:effectLst/>
                          <a:latin typeface="Times New Roman" panose="02020603050405020304" pitchFamily="18" charset="0"/>
                          <a:cs typeface="Times New Roman" panose="02020603050405020304" pitchFamily="18" charset="0"/>
                        </a:rPr>
                        <a:t>Kil</a:t>
                      </a:r>
                      <a:r>
                        <a:rPr lang="lt-LT" sz="1200" spc="5" dirty="0">
                          <a:effectLst/>
                          <a:latin typeface="Times New Roman" panose="02020603050405020304" pitchFamily="18" charset="0"/>
                          <a:cs typeface="Times New Roman" panose="02020603050405020304" pitchFamily="18" charset="0"/>
                        </a:rPr>
                        <a:t>m</a:t>
                      </a:r>
                      <a:r>
                        <a:rPr lang="lt-LT" sz="1200" dirty="0">
                          <a:effectLst/>
                          <a:latin typeface="Times New Roman" panose="02020603050405020304" pitchFamily="18" charset="0"/>
                          <a:cs typeface="Times New Roman" panose="02020603050405020304" pitchFamily="18" charset="0"/>
                        </a:rPr>
                        <a:t>ė</a:t>
                      </a:r>
                      <a:endParaRPr lang="en-US" sz="12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12 metų</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a:lnSpc>
                          <a:spcPts val="1300"/>
                        </a:lnSpc>
                        <a:spcAft>
                          <a:spcPts val="0"/>
                        </a:spcAft>
                      </a:pPr>
                      <a:r>
                        <a:rPr lang="lt-LT" sz="1000" spc="5" dirty="0">
                          <a:effectLst/>
                          <a:latin typeface="Times New Roman" panose="02020603050405020304" pitchFamily="18" charset="0"/>
                          <a:cs typeface="Times New Roman" panose="02020603050405020304" pitchFamily="18" charset="0"/>
                        </a:rPr>
                        <a:t>S</a:t>
                      </a:r>
                      <a:r>
                        <a:rPr lang="lt-LT" sz="1000" dirty="0">
                          <a:effectLst/>
                          <a:latin typeface="Times New Roman" panose="02020603050405020304" pitchFamily="18" charset="0"/>
                          <a:cs typeface="Times New Roman" panose="02020603050405020304" pitchFamily="18" charset="0"/>
                        </a:rPr>
                        <a:t>k</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ni</a:t>
                      </a:r>
                      <a:r>
                        <a:rPr lang="lt-LT" sz="1000" spc="5" dirty="0">
                          <a:effectLst/>
                          <a:latin typeface="Times New Roman" panose="02020603050405020304" pitchFamily="18" charset="0"/>
                          <a:cs typeface="Times New Roman" panose="02020603050405020304" pitchFamily="18" charset="0"/>
                        </a:rPr>
                        <a:t>m</a:t>
                      </a:r>
                      <a:r>
                        <a:rPr lang="lt-LT" sz="1000" dirty="0">
                          <a:effectLst/>
                          <a:latin typeface="Times New Roman" panose="02020603050405020304" pitchFamily="18" charset="0"/>
                          <a:cs typeface="Times New Roman" panose="02020603050405020304" pitchFamily="18" charset="0"/>
                        </a:rPr>
                        <a:t>o laikota</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pis</a:t>
                      </a:r>
                      <a:r>
                        <a:rPr lang="lt-LT" sz="1000" spc="1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a:t>
                      </a:r>
                      <a:r>
                        <a:rPr lang="lt-LT" sz="1000" spc="10" dirty="0">
                          <a:effectLst/>
                          <a:latin typeface="Times New Roman" panose="02020603050405020304" pitchFamily="18" charset="0"/>
                          <a:cs typeface="Times New Roman" panose="02020603050405020304" pitchFamily="18" charset="0"/>
                        </a:rPr>
                        <a:t> </a:t>
                      </a:r>
                      <a:r>
                        <a:rPr lang="lt-LT" sz="1000" spc="-30" dirty="0">
                          <a:effectLst/>
                          <a:latin typeface="Times New Roman" panose="02020603050405020304" pitchFamily="18" charset="0"/>
                          <a:cs typeface="Times New Roman" panose="02020603050405020304" pitchFamily="18" charset="0"/>
                        </a:rPr>
                        <a:t>Į</a:t>
                      </a:r>
                      <a:r>
                        <a:rPr lang="lt-LT" sz="1000" spc="10" dirty="0">
                          <a:effectLst/>
                          <a:latin typeface="Times New Roman" panose="02020603050405020304" pitchFamily="18" charset="0"/>
                          <a:cs typeface="Times New Roman" panose="02020603050405020304" pitchFamily="18" charset="0"/>
                        </a:rPr>
                        <a:t>s</a:t>
                      </a:r>
                      <a:r>
                        <a:rPr lang="lt-LT" sz="1000" dirty="0">
                          <a:effectLst/>
                          <a:latin typeface="Times New Roman" panose="02020603050405020304" pitchFamily="18" charset="0"/>
                          <a:cs typeface="Times New Roman" panose="02020603050405020304" pitchFamily="18" charset="0"/>
                        </a:rPr>
                        <a:t>ta</a:t>
                      </a:r>
                      <a:r>
                        <a:rPr lang="lt-LT" sz="1000" spc="10" dirty="0">
                          <a:effectLst/>
                          <a:latin typeface="Times New Roman" panose="02020603050405020304" pitchFamily="18" charset="0"/>
                          <a:cs typeface="Times New Roman" panose="02020603050405020304" pitchFamily="18" charset="0"/>
                        </a:rPr>
                        <a:t>t</a:t>
                      </a:r>
                      <a:r>
                        <a:rPr lang="lt-LT" sz="1000" spc="-25" dirty="0">
                          <a:effectLst/>
                          <a:latin typeface="Times New Roman" panose="02020603050405020304" pitchFamily="18" charset="0"/>
                          <a:cs typeface="Times New Roman" panose="02020603050405020304" pitchFamily="18" charset="0"/>
                        </a:rPr>
                        <a:t>y</a:t>
                      </a:r>
                      <a:r>
                        <a:rPr lang="lt-LT" sz="1000" dirty="0">
                          <a:effectLst/>
                          <a:latin typeface="Times New Roman" panose="02020603050405020304" pitchFamily="18" charset="0"/>
                          <a:cs typeface="Times New Roman" panose="02020603050405020304" pitchFamily="18" charset="0"/>
                        </a:rPr>
                        <a:t>mo 20 str</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ipsn</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o 8 d</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l</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s.</a:t>
                      </a:r>
                      <a:endParaRPr lang="en-US" sz="1000" dirty="0">
                        <a:effectLst/>
                        <a:latin typeface="Times New Roman" pitchFamily="18" charset="0"/>
                        <a:ea typeface="Calibri"/>
                        <a:cs typeface="Times New Roman" pitchFamily="18" charset="0"/>
                      </a:endParaRPr>
                    </a:p>
                  </a:txBody>
                  <a:tcPr marL="38769" marR="38769" marT="0" marB="0" anchor="ctr"/>
                </a:tc>
              </a:tr>
              <a:tr h="530808">
                <a:tc>
                  <a:txBody>
                    <a:bodyPr/>
                    <a:lstStyle/>
                    <a:p>
                      <a:pPr marL="64770" algn="ctr">
                        <a:lnSpc>
                          <a:spcPts val="1300"/>
                        </a:lnSpc>
                        <a:spcAft>
                          <a:spcPts val="0"/>
                        </a:spcAft>
                      </a:pPr>
                      <a:r>
                        <a:rPr lang="lt-LT" sz="1000" dirty="0">
                          <a:effectLst/>
                          <a:latin typeface="Times New Roman" panose="02020603050405020304" pitchFamily="18" charset="0"/>
                          <a:cs typeface="Times New Roman" panose="02020603050405020304" pitchFamily="18" charset="0"/>
                        </a:rPr>
                        <a:t>15 metų</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910"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J</a:t>
                      </a:r>
                      <a:r>
                        <a:rPr lang="lt-LT" sz="1000" spc="-5" dirty="0">
                          <a:effectLst/>
                          <a:latin typeface="Times New Roman" panose="02020603050405020304" pitchFamily="18" charset="0"/>
                          <a:cs typeface="Times New Roman" panose="02020603050405020304" pitchFamily="18" charset="0"/>
                        </a:rPr>
                        <a:t>ė</a:t>
                      </a:r>
                      <a:r>
                        <a:rPr lang="lt-LT" sz="1000" spc="-10" dirty="0">
                          <a:effectLst/>
                          <a:latin typeface="Times New Roman" panose="02020603050405020304" pitchFamily="18" charset="0"/>
                          <a:cs typeface="Times New Roman" panose="02020603050405020304" pitchFamily="18" charset="0"/>
                        </a:rPr>
                        <a:t>g</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inės   </a:t>
                      </a:r>
                      <a:r>
                        <a:rPr lang="lt-LT" sz="1000" spc="165" dirty="0">
                          <a:effectLst/>
                          <a:latin typeface="Times New Roman" panose="02020603050405020304" pitchFamily="18" charset="0"/>
                          <a:cs typeface="Times New Roman" panose="02020603050405020304" pitchFamily="18" charset="0"/>
                        </a:rPr>
                        <a:t> </a:t>
                      </a:r>
                      <a:r>
                        <a:rPr lang="lt-LT" sz="1000" spc="1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udin</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o   </a:t>
                      </a:r>
                      <a:r>
                        <a:rPr lang="lt-LT" sz="1000" spc="180"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ksplo</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tavimo   </a:t>
                      </a:r>
                      <a:r>
                        <a:rPr lang="lt-LT" sz="1000" spc="17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laikota</a:t>
                      </a:r>
                      <a:r>
                        <a:rPr lang="lt-LT" sz="1000" spc="-5" dirty="0">
                          <a:effectLst/>
                          <a:latin typeface="Times New Roman" panose="02020603050405020304" pitchFamily="18" charset="0"/>
                          <a:cs typeface="Times New Roman" panose="02020603050405020304" pitchFamily="18" charset="0"/>
                        </a:rPr>
                        <a:t>r</a:t>
                      </a:r>
                      <a:r>
                        <a:rPr lang="lt-LT" sz="1000" spc="10" dirty="0">
                          <a:effectLst/>
                          <a:latin typeface="Times New Roman" panose="02020603050405020304" pitchFamily="18" charset="0"/>
                          <a:cs typeface="Times New Roman" panose="02020603050405020304" pitchFamily="18" charset="0"/>
                        </a:rPr>
                        <a:t>p</a:t>
                      </a:r>
                      <a:r>
                        <a:rPr lang="lt-LT" sz="1000" dirty="0">
                          <a:effectLst/>
                          <a:latin typeface="Times New Roman" panose="02020603050405020304" pitchFamily="18" charset="0"/>
                          <a:cs typeface="Times New Roman" panose="02020603050405020304" pitchFamily="18" charset="0"/>
                        </a:rPr>
                        <a:t>i</a:t>
                      </a:r>
                      <a:r>
                        <a:rPr lang="lt-LT" sz="1000" spc="20" dirty="0">
                          <a:effectLst/>
                          <a:latin typeface="Times New Roman" panose="02020603050405020304" pitchFamily="18" charset="0"/>
                          <a:cs typeface="Times New Roman" panose="02020603050405020304" pitchFamily="18" charset="0"/>
                        </a:rPr>
                        <a:t>s</a:t>
                      </a:r>
                      <a:r>
                        <a:rPr lang="lt-LT" sz="1000" dirty="0">
                          <a:effectLst/>
                          <a:latin typeface="Times New Roman" panose="02020603050405020304" pitchFamily="18" charset="0"/>
                          <a:cs typeface="Times New Roman" panose="02020603050405020304" pitchFamily="18" charset="0"/>
                        </a:rPr>
                        <a:t>.   </a:t>
                      </a:r>
                      <a:r>
                        <a:rPr lang="lt-LT" sz="1000" spc="170" dirty="0">
                          <a:effectLst/>
                          <a:latin typeface="Times New Roman" panose="02020603050405020304" pitchFamily="18" charset="0"/>
                          <a:cs typeface="Times New Roman" panose="02020603050405020304" pitchFamily="18" charset="0"/>
                        </a:rPr>
                        <a:t> </a:t>
                      </a:r>
                      <a:r>
                        <a:rPr lang="lt-LT" sz="1000" spc="10" dirty="0">
                          <a:effectLst/>
                          <a:latin typeface="Times New Roman" panose="02020603050405020304" pitchFamily="18" charset="0"/>
                          <a:cs typeface="Times New Roman" panose="02020603050405020304" pitchFamily="18" charset="0"/>
                        </a:rPr>
                        <a:t>J</a:t>
                      </a:r>
                      <a:r>
                        <a:rPr lang="lt-LT" sz="1000" spc="-5" dirty="0">
                          <a:effectLst/>
                          <a:latin typeface="Times New Roman" panose="02020603050405020304" pitchFamily="18" charset="0"/>
                          <a:cs typeface="Times New Roman" panose="02020603050405020304" pitchFamily="18" charset="0"/>
                        </a:rPr>
                        <a:t>ė</a:t>
                      </a:r>
                      <a:r>
                        <a:rPr lang="lt-LT" sz="1000" spc="-10" dirty="0">
                          <a:effectLst/>
                          <a:latin typeface="Times New Roman" panose="02020603050405020304" pitchFamily="18" charset="0"/>
                          <a:cs typeface="Times New Roman" panose="02020603050405020304" pitchFamily="18" charset="0"/>
                        </a:rPr>
                        <a:t>g</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inės 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udin</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o</a:t>
                      </a:r>
                      <a:r>
                        <a:rPr lang="lt-LT" sz="1000" spc="1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ksplo</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tavimo</a:t>
                      </a:r>
                      <a:r>
                        <a:rPr lang="lt-LT" sz="1000" spc="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laikota</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pis</a:t>
                      </a:r>
                      <a:r>
                        <a:rPr lang="lt-LT" sz="1000" spc="1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 Komisi</a:t>
                      </a:r>
                      <a:r>
                        <a:rPr lang="lt-LT" sz="1000" spc="-5" dirty="0">
                          <a:effectLst/>
                          <a:latin typeface="Times New Roman" panose="02020603050405020304" pitchFamily="18" charset="0"/>
                          <a:cs typeface="Times New Roman" panose="02020603050405020304" pitchFamily="18" charset="0"/>
                        </a:rPr>
                        <a:t>j</a:t>
                      </a:r>
                      <a:r>
                        <a:rPr lang="lt-LT" sz="1000" dirty="0">
                          <a:effectLst/>
                          <a:latin typeface="Times New Roman" panose="02020603050405020304" pitchFamily="18" charset="0"/>
                          <a:cs typeface="Times New Roman" panose="02020603050405020304" pitchFamily="18" charset="0"/>
                        </a:rPr>
                        <a:t>os 2013 m. v</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s</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rio 25</a:t>
                      </a:r>
                      <a:r>
                        <a:rPr lang="lt-LT" sz="1000" spc="1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d. p</a:t>
                      </a:r>
                      <a:r>
                        <a:rPr lang="lt-LT" sz="1000" spc="-5" dirty="0">
                          <a:effectLst/>
                          <a:latin typeface="Times New Roman" panose="02020603050405020304" pitchFamily="18" charset="0"/>
                          <a:cs typeface="Times New Roman" panose="02020603050405020304" pitchFamily="18" charset="0"/>
                        </a:rPr>
                        <a:t>a</a:t>
                      </a:r>
                      <a:r>
                        <a:rPr lang="lt-LT" sz="1000" spc="30" dirty="0">
                          <a:effectLst/>
                          <a:latin typeface="Times New Roman" panose="02020603050405020304" pitchFamily="18" charset="0"/>
                          <a:cs typeface="Times New Roman" panose="02020603050405020304" pitchFamily="18" charset="0"/>
                        </a:rPr>
                        <a:t>ž</a:t>
                      </a:r>
                      <a:r>
                        <a:rPr lang="lt-LT" sz="1000" spc="-25" dirty="0">
                          <a:effectLst/>
                          <a:latin typeface="Times New Roman" panose="02020603050405020304" pitchFamily="18" charset="0"/>
                          <a:cs typeface="Times New Roman" panose="02020603050405020304" pitchFamily="18" charset="0"/>
                        </a:rPr>
                        <a:t>y</a:t>
                      </a:r>
                      <a:r>
                        <a:rPr lang="lt-LT" sz="1000" dirty="0">
                          <a:effectLst/>
                          <a:latin typeface="Times New Roman" panose="02020603050405020304" pitchFamily="18" charset="0"/>
                          <a:cs typeface="Times New Roman" panose="02020603050405020304" pitchFamily="18" charset="0"/>
                        </a:rPr>
                        <a:t>mos</a:t>
                      </a:r>
                      <a:r>
                        <a:rPr lang="lt-LT" sz="1000" spc="1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a:t>
                      </a:r>
                      <a:r>
                        <a:rPr lang="lt-LT" sz="1000" spc="1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O</a:t>
                      </a:r>
                      <a:r>
                        <a:rPr lang="lt-LT" sz="1000" spc="5" dirty="0">
                          <a:effectLst/>
                          <a:latin typeface="Times New Roman" panose="02020603050405020304" pitchFamily="18" charset="0"/>
                          <a:cs typeface="Times New Roman" panose="02020603050405020304" pitchFamily="18" charset="0"/>
                        </a:rPr>
                        <a:t>5</a:t>
                      </a:r>
                      <a:r>
                        <a:rPr lang="lt-LT" sz="1000" spc="-5" dirty="0">
                          <a:effectLst/>
                          <a:latin typeface="Times New Roman" panose="02020603050405020304" pitchFamily="18" charset="0"/>
                          <a:cs typeface="Times New Roman" panose="02020603050405020304" pitchFamily="18" charset="0"/>
                        </a:rPr>
                        <a:t>-</a:t>
                      </a:r>
                      <a:r>
                        <a:rPr lang="lt-LT" sz="1000" dirty="0">
                          <a:effectLst/>
                          <a:latin typeface="Times New Roman" panose="02020603050405020304" pitchFamily="18" charset="0"/>
                          <a:cs typeface="Times New Roman" panose="02020603050405020304" pitchFamily="18" charset="0"/>
                        </a:rPr>
                        <a:t>67</a:t>
                      </a:r>
                      <a:r>
                        <a:rPr lang="lt-LT" sz="1000" spc="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D</a:t>
                      </a:r>
                      <a:r>
                        <a:rPr lang="lt-LT" sz="1000" spc="-5" dirty="0">
                          <a:effectLst/>
                          <a:latin typeface="Times New Roman" panose="02020603050405020304" pitchFamily="18" charset="0"/>
                          <a:cs typeface="Times New Roman" panose="02020603050405020304" pitchFamily="18" charset="0"/>
                        </a:rPr>
                        <a:t>ė</a:t>
                      </a:r>
                      <a:r>
                        <a:rPr lang="lt-LT" sz="1000" dirty="0">
                          <a:effectLst/>
                          <a:latin typeface="Times New Roman" panose="02020603050405020304" pitchFamily="18" charset="0"/>
                          <a:cs typeface="Times New Roman" panose="02020603050405020304" pitchFamily="18" charset="0"/>
                        </a:rPr>
                        <a:t>l</a:t>
                      </a:r>
                      <a:r>
                        <a:rPr lang="lt-LT" sz="1000" spc="1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lekt</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os</a:t>
                      </a:r>
                      <a:r>
                        <a:rPr lang="lt-LT" sz="1000" spc="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e</a:t>
                      </a:r>
                      <a:r>
                        <a:rPr lang="lt-LT" sz="1000" spc="5" dirty="0">
                          <a:effectLst/>
                          <a:latin typeface="Times New Roman" panose="02020603050405020304" pitchFamily="18" charset="0"/>
                          <a:cs typeface="Times New Roman" panose="02020603050405020304" pitchFamily="18" charset="0"/>
                        </a:rPr>
                        <a:t>r</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i</a:t>
                      </a:r>
                      <a:r>
                        <a:rPr lang="lt-LT" sz="1000" spc="5" dirty="0">
                          <a:effectLst/>
                          <a:latin typeface="Times New Roman" panose="02020603050405020304" pitchFamily="18" charset="0"/>
                          <a:cs typeface="Times New Roman" panose="02020603050405020304" pitchFamily="18" charset="0"/>
                        </a:rPr>
                        <a:t>j</a:t>
                      </a:r>
                      <a:r>
                        <a:rPr lang="lt-LT" sz="1000" dirty="0">
                          <a:effectLst/>
                          <a:latin typeface="Times New Roman" panose="02020603050405020304" pitchFamily="18" charset="0"/>
                          <a:cs typeface="Times New Roman" panose="02020603050405020304" pitchFamily="18" charset="0"/>
                        </a:rPr>
                        <a:t>os, p</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g</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m</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ntos  </a:t>
                      </a:r>
                      <a:r>
                        <a:rPr lang="lt-LT" sz="1000" spc="5"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udojant  </a:t>
                      </a:r>
                      <a:r>
                        <a:rPr lang="lt-LT" sz="1000" spc="10"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ts</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uj</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a</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č</a:t>
                      </a:r>
                      <a:r>
                        <a:rPr lang="lt-LT" sz="1000" dirty="0">
                          <a:effectLst/>
                          <a:latin typeface="Times New Roman" panose="02020603050405020304" pitchFamily="18" charset="0"/>
                          <a:cs typeface="Times New Roman" panose="02020603050405020304" pitchFamily="18" charset="0"/>
                        </a:rPr>
                        <a:t>ius  </a:t>
                      </a:r>
                      <a:r>
                        <a:rPr lang="lt-LT" sz="1000" spc="5"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n</a:t>
                      </a:r>
                      <a:r>
                        <a:rPr lang="lt-LT" sz="1000" spc="5" dirty="0">
                          <a:effectLst/>
                          <a:latin typeface="Times New Roman" panose="02020603050405020304" pitchFamily="18" charset="0"/>
                          <a:cs typeface="Times New Roman" panose="02020603050405020304" pitchFamily="18" charset="0"/>
                        </a:rPr>
                        <a:t>er</a:t>
                      </a:r>
                      <a:r>
                        <a:rPr lang="lt-LT" sz="1000" spc="-10" dirty="0">
                          <a:effectLst/>
                          <a:latin typeface="Times New Roman" panose="02020603050405020304" pitchFamily="18" charset="0"/>
                          <a:cs typeface="Times New Roman" panose="02020603050405020304" pitchFamily="18" charset="0"/>
                        </a:rPr>
                        <a:t>g</a:t>
                      </a:r>
                      <a:r>
                        <a:rPr lang="lt-LT" sz="1000" dirty="0">
                          <a:effectLst/>
                          <a:latin typeface="Times New Roman" panose="02020603050405020304" pitchFamily="18" charset="0"/>
                          <a:cs typeface="Times New Roman" panose="02020603050405020304" pitchFamily="18" charset="0"/>
                        </a:rPr>
                        <a:t>i</a:t>
                      </a:r>
                      <a:r>
                        <a:rPr lang="lt-LT" sz="1000" spc="5" dirty="0">
                          <a:effectLst/>
                          <a:latin typeface="Times New Roman" panose="02020603050405020304" pitchFamily="18" charset="0"/>
                          <a:cs typeface="Times New Roman" panose="02020603050405020304" pitchFamily="18" charset="0"/>
                        </a:rPr>
                        <a:t>j</a:t>
                      </a:r>
                      <a:r>
                        <a:rPr lang="lt-LT" sz="1000" dirty="0">
                          <a:effectLst/>
                          <a:latin typeface="Times New Roman" panose="02020603050405020304" pitchFamily="18" charset="0"/>
                          <a:cs typeface="Times New Roman" panose="02020603050405020304" pitchFamily="18" charset="0"/>
                        </a:rPr>
                        <a:t>os   iš</a:t>
                      </a:r>
                      <a:r>
                        <a:rPr lang="lt-LT" sz="1000" spc="5" dirty="0">
                          <a:effectLst/>
                          <a:latin typeface="Times New Roman" panose="02020603050405020304" pitchFamily="18" charset="0"/>
                          <a:cs typeface="Times New Roman" panose="02020603050405020304" pitchFamily="18" charset="0"/>
                        </a:rPr>
                        <a:t>t</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kl</a:t>
                      </a:r>
                      <a:r>
                        <a:rPr lang="lt-LT" sz="1000" spc="2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us, ta</a:t>
                      </a:r>
                      <a:r>
                        <a:rPr lang="lt-LT" sz="1000" spc="-5" dirty="0">
                          <a:effectLst/>
                          <a:latin typeface="Times New Roman" panose="02020603050405020304" pitchFamily="18" charset="0"/>
                          <a:cs typeface="Times New Roman" panose="02020603050405020304" pitchFamily="18" charset="0"/>
                        </a:rPr>
                        <a:t>r</a:t>
                      </a:r>
                      <a:r>
                        <a:rPr lang="lt-LT" sz="1000" dirty="0">
                          <a:effectLst/>
                          <a:latin typeface="Times New Roman" panose="02020603050405020304" pitchFamily="18" charset="0"/>
                          <a:cs typeface="Times New Roman" panose="02020603050405020304" pitchFamily="18" charset="0"/>
                        </a:rPr>
                        <a:t>ifų nusta</a:t>
                      </a:r>
                      <a:r>
                        <a:rPr lang="lt-LT" sz="1000" spc="10" dirty="0">
                          <a:effectLst/>
                          <a:latin typeface="Times New Roman" panose="02020603050405020304" pitchFamily="18" charset="0"/>
                          <a:cs typeface="Times New Roman" panose="02020603050405020304" pitchFamily="18" charset="0"/>
                        </a:rPr>
                        <a:t>t</a:t>
                      </a:r>
                      <a:r>
                        <a:rPr lang="lt-LT" sz="1000" spc="-25" dirty="0">
                          <a:effectLst/>
                          <a:latin typeface="Times New Roman" panose="02020603050405020304" pitchFamily="18" charset="0"/>
                          <a:cs typeface="Times New Roman" panose="02020603050405020304" pitchFamily="18" charset="0"/>
                        </a:rPr>
                        <a:t>y</a:t>
                      </a:r>
                      <a:r>
                        <a:rPr lang="lt-LT" sz="1000" dirty="0">
                          <a:effectLst/>
                          <a:latin typeface="Times New Roman" panose="02020603050405020304" pitchFamily="18" charset="0"/>
                          <a:cs typeface="Times New Roman" panose="02020603050405020304" pitchFamily="18" charset="0"/>
                        </a:rPr>
                        <a:t>mo 2013 </a:t>
                      </a:r>
                      <a:r>
                        <a:rPr lang="lt-LT" sz="1000" spc="15" dirty="0">
                          <a:effectLst/>
                          <a:latin typeface="Times New Roman" panose="02020603050405020304" pitchFamily="18" charset="0"/>
                          <a:cs typeface="Times New Roman" panose="02020603050405020304" pitchFamily="18" charset="0"/>
                        </a:rPr>
                        <a:t>m</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tų</a:t>
                      </a:r>
                      <a:r>
                        <a:rPr lang="lt-LT" sz="1000" spc="2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II</a:t>
                      </a:r>
                      <a:r>
                        <a:rPr lang="lt-LT" sz="1000" spc="-20" dirty="0">
                          <a:effectLst/>
                          <a:latin typeface="Times New Roman" panose="02020603050405020304" pitchFamily="18" charset="0"/>
                          <a:cs typeface="Times New Roman" panose="02020603050405020304" pitchFamily="18" charset="0"/>
                        </a:rPr>
                        <a:t> </a:t>
                      </a:r>
                      <a:r>
                        <a:rPr lang="lt-LT" sz="1000" dirty="0">
                          <a:effectLst/>
                          <a:latin typeface="Times New Roman" panose="02020603050405020304" pitchFamily="18" charset="0"/>
                          <a:cs typeface="Times New Roman" panose="02020603050405020304" pitchFamily="18" charset="0"/>
                        </a:rPr>
                        <a:t>k</a:t>
                      </a:r>
                      <a:r>
                        <a:rPr lang="lt-LT" sz="1000" spc="-5" dirty="0">
                          <a:effectLst/>
                          <a:latin typeface="Times New Roman" panose="02020603050405020304" pitchFamily="18" charset="0"/>
                          <a:cs typeface="Times New Roman" panose="02020603050405020304" pitchFamily="18" charset="0"/>
                        </a:rPr>
                        <a:t>e</a:t>
                      </a:r>
                      <a:r>
                        <a:rPr lang="lt-LT" sz="1000" dirty="0">
                          <a:effectLst/>
                          <a:latin typeface="Times New Roman" panose="02020603050405020304" pitchFamily="18" charset="0"/>
                          <a:cs typeface="Times New Roman" panose="02020603050405020304" pitchFamily="18" charset="0"/>
                        </a:rPr>
                        <a:t>tv</a:t>
                      </a:r>
                      <a:r>
                        <a:rPr lang="lt-LT" sz="1000" spc="5" dirty="0">
                          <a:effectLst/>
                          <a:latin typeface="Times New Roman" panose="02020603050405020304" pitchFamily="18" charset="0"/>
                          <a:cs typeface="Times New Roman" panose="02020603050405020304" pitchFamily="18" charset="0"/>
                        </a:rPr>
                        <a:t>i</a:t>
                      </a:r>
                      <a:r>
                        <a:rPr lang="lt-LT" sz="1000" dirty="0">
                          <a:effectLst/>
                          <a:latin typeface="Times New Roman" panose="02020603050405020304" pitchFamily="18" charset="0"/>
                          <a:cs typeface="Times New Roman" panose="02020603050405020304" pitchFamily="18" charset="0"/>
                        </a:rPr>
                        <a:t>r</a:t>
                      </a:r>
                      <a:r>
                        <a:rPr lang="lt-LT" sz="1000" spc="-10" dirty="0">
                          <a:effectLst/>
                          <a:latin typeface="Times New Roman" panose="02020603050405020304" pitchFamily="18" charset="0"/>
                          <a:cs typeface="Times New Roman" panose="02020603050405020304" pitchFamily="18" charset="0"/>
                        </a:rPr>
                        <a:t>č</a:t>
                      </a:r>
                      <a:r>
                        <a:rPr lang="lt-LT" sz="1000" dirty="0">
                          <a:effectLst/>
                          <a:latin typeface="Times New Roman" panose="02020603050405020304" pitchFamily="18" charset="0"/>
                          <a:cs typeface="Times New Roman" panose="02020603050405020304" pitchFamily="18" charset="0"/>
                        </a:rPr>
                        <a:t>iu</a:t>
                      </a:r>
                      <a:r>
                        <a:rPr lang="lt-LT" sz="1000" spc="5" dirty="0">
                          <a:effectLst/>
                          <a:latin typeface="Times New Roman" panose="02020603050405020304" pitchFamily="18" charset="0"/>
                          <a:cs typeface="Times New Roman" panose="02020603050405020304" pitchFamily="18" charset="0"/>
                        </a:rPr>
                        <a:t>i</a:t>
                      </a:r>
                      <a:r>
                        <a:rPr lang="lt-LT" sz="1000" spc="-5" dirty="0">
                          <a:effectLst/>
                          <a:latin typeface="Times New Roman" panose="02020603050405020304" pitchFamily="18" charset="0"/>
                          <a:cs typeface="Times New Roman" panose="02020603050405020304" pitchFamily="18" charset="0"/>
                        </a:rPr>
                        <a:t>“</a:t>
                      </a:r>
                      <a:r>
                        <a:rPr lang="lt-LT" sz="1000" dirty="0">
                          <a:effectLst/>
                          <a:latin typeface="Times New Roman" panose="02020603050405020304" pitchFamily="18" charset="0"/>
                          <a:cs typeface="Times New Roman" panose="02020603050405020304" pitchFamily="18" charset="0"/>
                        </a:rPr>
                        <a:t>, </a:t>
                      </a:r>
                      <a:r>
                        <a:rPr lang="lt-LT" sz="1000" spc="5" dirty="0">
                          <a:effectLst/>
                          <a:latin typeface="Times New Roman" panose="02020603050405020304" pitchFamily="18" charset="0"/>
                          <a:cs typeface="Times New Roman" panose="02020603050405020304" pitchFamily="18" charset="0"/>
                        </a:rPr>
                        <a:t>2</a:t>
                      </a:r>
                      <a:r>
                        <a:rPr lang="lt-LT" sz="1000" dirty="0">
                          <a:effectLst/>
                          <a:latin typeface="Times New Roman" panose="02020603050405020304" pitchFamily="18" charset="0"/>
                          <a:cs typeface="Times New Roman" panose="02020603050405020304" pitchFamily="18" charset="0"/>
                        </a:rPr>
                        <a:t>4 p.</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5.386,83 Lt/kW</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Kapitalo apimtis jėgainės gamybos įrenginiams. World Energy Perspective. Cost and energy Technologies, 27 p.</a:t>
                      </a:r>
                      <a:endParaRPr lang="en-US" sz="1000" dirty="0">
                        <a:effectLst/>
                        <a:latin typeface="Times New Roman" pitchFamily="18" charset="0"/>
                        <a:ea typeface="Calibri"/>
                        <a:cs typeface="Times New Roman" pitchFamily="18" charset="0"/>
                      </a:endParaRPr>
                    </a:p>
                  </a:txBody>
                  <a:tcPr marL="38769" marR="38769" marT="0" marB="0" anchor="ctr"/>
                </a:tc>
              </a:tr>
              <a:tr h="530808">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6,99 proc.</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Diskonto norma, nustatyta kaip vidutinė svertinė kapitalo kaina.</a:t>
                      </a:r>
                      <a:endParaRPr lang="en-US" sz="1000" dirty="0">
                        <a:effectLst/>
                        <a:latin typeface="Times New Roman" panose="02020603050405020304" pitchFamily="18" charset="0"/>
                        <a:cs typeface="Times New Roman" panose="02020603050405020304" pitchFamily="18" charset="0"/>
                      </a:endParaRPr>
                    </a:p>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„Pažyma dėl elektros energijos, pagamintos naudojant atsinaujinančius energijos išteklius, tarifų nustatymo 2014 m. II ketvirčiui.“</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12,395 TWh;</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Vidutinis  metinis  elektrinėje  pagamintas  ir  į tinklus  patiektas  elektros  energijos  kiekis.  (Litgrid 2013 metų ataskaita.)</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6189,0 MWh;</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Vidutinis  metinis  jėgainėje pagamintas  ir  į tinklus  patiektas  šilumos  energijos  kiekis.  (Kauno energijos 2013 metų ataskaita.)</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2,8 MWe; </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nSpc>
                          <a:spcPts val="1300"/>
                        </a:lnSpc>
                        <a:spcAft>
                          <a:spcPts val="0"/>
                        </a:spcAft>
                      </a:pPr>
                      <a:r>
                        <a:rPr lang="lt-LT" sz="1000" spc="10" dirty="0">
                          <a:effectLst/>
                          <a:latin typeface="Times New Roman" panose="02020603050405020304" pitchFamily="18" charset="0"/>
                          <a:cs typeface="Times New Roman" panose="02020603050405020304" pitchFamily="18" charset="0"/>
                        </a:rPr>
                        <a:t>Instaliuota jėgainės galia. </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389,57 Lt/kW</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Operacinės sąnaudos. Metodikos 19 punktas riboja apimtį – ne daugiau nei 12 proc. nuo KI vertės. World Energy Perspective. Cost and energy Technologies, 27 p.</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265,03 Lt/kW</a:t>
                      </a:r>
                      <a:endParaRPr lang="en-US" sz="1000" dirty="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Sąnaudos, prilygintinos žaliavos (kuro) įsigijimo sąnaudoms.</a:t>
                      </a:r>
                      <a:endParaRPr lang="en-US" sz="1000" dirty="0">
                        <a:effectLst/>
                        <a:latin typeface="Times New Roman" panose="02020603050405020304" pitchFamily="18" charset="0"/>
                        <a:cs typeface="Times New Roman" panose="02020603050405020304" pitchFamily="18" charset="0"/>
                      </a:endParaRPr>
                    </a:p>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Sąvartyno nuomos kaina sudaro 15</a:t>
                      </a:r>
                      <a:r>
                        <a:rPr lang="en-US" sz="1000" spc="10" dirty="0">
                          <a:effectLst/>
                          <a:latin typeface="Times New Roman" panose="02020603050405020304" pitchFamily="18" charset="0"/>
                          <a:cs typeface="Times New Roman" panose="02020603050405020304" pitchFamily="18" charset="0"/>
                        </a:rPr>
                        <a:t>% </a:t>
                      </a:r>
                      <a:r>
                        <a:rPr lang="en-US" sz="1000" spc="10" dirty="0" err="1">
                          <a:effectLst/>
                          <a:latin typeface="Times New Roman" panose="02020603050405020304" pitchFamily="18" charset="0"/>
                          <a:cs typeface="Times New Roman" panose="02020603050405020304" pitchFamily="18" charset="0"/>
                        </a:rPr>
                        <a:t>nuo</a:t>
                      </a:r>
                      <a:r>
                        <a:rPr lang="en-US" sz="1000" spc="10" dirty="0">
                          <a:effectLst/>
                          <a:latin typeface="Times New Roman" panose="02020603050405020304" pitchFamily="18" charset="0"/>
                          <a:cs typeface="Times New Roman" panose="02020603050405020304" pitchFamily="18" charset="0"/>
                        </a:rPr>
                        <a:t> </a:t>
                      </a:r>
                      <a:r>
                        <a:rPr lang="en-US" sz="1000" spc="10" dirty="0" err="1">
                          <a:effectLst/>
                          <a:latin typeface="Times New Roman" panose="02020603050405020304" pitchFamily="18" charset="0"/>
                          <a:cs typeface="Times New Roman" panose="02020603050405020304" pitchFamily="18" charset="0"/>
                        </a:rPr>
                        <a:t>gaut</a:t>
                      </a:r>
                      <a:r>
                        <a:rPr lang="lt-LT" sz="1000" spc="10" dirty="0">
                          <a:effectLst/>
                          <a:latin typeface="Times New Roman" panose="02020603050405020304" pitchFamily="18" charset="0"/>
                          <a:cs typeface="Times New Roman" panose="02020603050405020304" pitchFamily="18" charset="0"/>
                        </a:rPr>
                        <a:t>ų pajamų</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0,31 Lt/kWh</a:t>
                      </a:r>
                      <a:endParaRPr lang="en-US" sz="100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Nustatytas 12 metų laikotarpiui elektros supirkimo tarifo dydis;</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0,169 Lt/kWh</a:t>
                      </a:r>
                      <a:endParaRPr lang="en-US" sz="100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Vidutinė elektros kaina biržoje 2013 m; Pagal „BaltPool“ duomenis</a:t>
                      </a:r>
                      <a:endParaRPr lang="en-US" sz="1000" dirty="0">
                        <a:effectLst/>
                        <a:latin typeface="Times New Roman" pitchFamily="18" charset="0"/>
                        <a:ea typeface="Calibri"/>
                        <a:cs typeface="Times New Roman" pitchFamily="18" charset="0"/>
                      </a:endParaRPr>
                    </a:p>
                  </a:txBody>
                  <a:tcPr marL="38769" marR="38769" marT="0" marB="0" anchor="ctr"/>
                </a:tc>
              </a:tr>
              <a:tr h="351719">
                <a:tc>
                  <a:txBody>
                    <a:bodyPr/>
                    <a:lstStyle/>
                    <a:p>
                      <a:pPr marL="64770" algn="ctr">
                        <a:lnSpc>
                          <a:spcPts val="1300"/>
                        </a:lnSpc>
                        <a:spcAft>
                          <a:spcPts val="0"/>
                        </a:spcAft>
                      </a:pPr>
                      <a:r>
                        <a:rPr lang="lt-LT" sz="1000">
                          <a:effectLst/>
                          <a:latin typeface="Times New Roman" panose="02020603050405020304" pitchFamily="18" charset="0"/>
                          <a:cs typeface="Times New Roman" panose="02020603050405020304" pitchFamily="18" charset="0"/>
                        </a:rPr>
                        <a:t>17,85 ct/kWh</a:t>
                      </a:r>
                      <a:endParaRPr lang="en-US" sz="1000">
                        <a:effectLst/>
                        <a:latin typeface="Times New Roman" pitchFamily="18" charset="0"/>
                        <a:ea typeface="Calibri"/>
                        <a:cs typeface="Times New Roman" pitchFamily="18" charset="0"/>
                      </a:endParaRPr>
                    </a:p>
                  </a:txBody>
                  <a:tcPr marL="38769" marR="38769" marT="0" marB="0" anchor="ctr"/>
                </a:tc>
                <a:tc>
                  <a:txBody>
                    <a:bodyPr/>
                    <a:lstStyle/>
                    <a:p>
                      <a:pPr marL="64770" marR="41275" algn="just">
                        <a:lnSpc>
                          <a:spcPts val="1300"/>
                        </a:lnSpc>
                        <a:spcAft>
                          <a:spcPts val="0"/>
                        </a:spcAft>
                      </a:pPr>
                      <a:r>
                        <a:rPr lang="lt-LT" sz="1000" spc="10" dirty="0">
                          <a:effectLst/>
                          <a:latin typeface="Times New Roman" panose="02020603050405020304" pitchFamily="18" charset="0"/>
                          <a:cs typeface="Times New Roman" panose="02020603050405020304" pitchFamily="18" charset="0"/>
                        </a:rPr>
                        <a:t>Vidutinė šilumos supirkimo kaina; (Kauno energijos 2013 metų vidutinė šilumos supirkimo kaina, taikoma </a:t>
                      </a:r>
                      <a:r>
                        <a:rPr lang="lt-LT" sz="1000" spc="10" dirty="0" smtClean="0">
                          <a:effectLst/>
                          <a:latin typeface="Times New Roman" panose="02020603050405020304" pitchFamily="18" charset="0"/>
                          <a:cs typeface="Times New Roman" panose="02020603050405020304" pitchFamily="18" charset="0"/>
                        </a:rPr>
                        <a:t>nagrinėjam</a:t>
                      </a:r>
                      <a:r>
                        <a:rPr lang="en-US" sz="1000" spc="10" dirty="0" smtClean="0">
                          <a:effectLst/>
                          <a:latin typeface="Times New Roman" panose="02020603050405020304" pitchFamily="18" charset="0"/>
                          <a:cs typeface="Times New Roman" panose="02020603050405020304" pitchFamily="18" charset="0"/>
                        </a:rPr>
                        <a:t>a</a:t>
                      </a:r>
                      <a:r>
                        <a:rPr lang="lt-LT" sz="1000" spc="10" dirty="0" smtClean="0">
                          <a:effectLst/>
                          <a:latin typeface="Times New Roman" panose="02020603050405020304" pitchFamily="18" charset="0"/>
                          <a:cs typeface="Times New Roman" panose="02020603050405020304" pitchFamily="18" charset="0"/>
                        </a:rPr>
                        <a:t>i </a:t>
                      </a:r>
                      <a:r>
                        <a:rPr lang="lt-LT" sz="1000" spc="10" dirty="0">
                          <a:effectLst/>
                          <a:latin typeface="Times New Roman" panose="02020603050405020304" pitchFamily="18" charset="0"/>
                          <a:cs typeface="Times New Roman" panose="02020603050405020304" pitchFamily="18" charset="0"/>
                        </a:rPr>
                        <a:t>jėgainei.)</a:t>
                      </a:r>
                      <a:endParaRPr lang="en-US" sz="1000" dirty="0">
                        <a:effectLst/>
                        <a:latin typeface="Times New Roman" pitchFamily="18" charset="0"/>
                        <a:ea typeface="Calibri"/>
                        <a:cs typeface="Times New Roman" pitchFamily="18" charset="0"/>
                      </a:endParaRPr>
                    </a:p>
                  </a:txBody>
                  <a:tcPr marL="38769" marR="38769" marT="0" marB="0" anchor="ctr"/>
                </a:tc>
              </a:tr>
            </a:tbl>
          </a:graphicData>
        </a:graphic>
      </p:graphicFrame>
      <p:sp>
        <p:nvSpPr>
          <p:cNvPr id="4" name="Date Placeholder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Footer Placeholder 4"/>
          <p:cNvSpPr>
            <a:spLocks noGrp="1"/>
          </p:cNvSpPr>
          <p:nvPr>
            <p:ph type="ftr" sz="quarter" idx="11"/>
          </p:nvPr>
        </p:nvSpPr>
        <p:spPr>
          <a:xfrm>
            <a:off x="2699792" y="6309320"/>
            <a:ext cx="4400128"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lide Number Placeholder 5"/>
          <p:cNvSpPr>
            <a:spLocks noGrp="1"/>
          </p:cNvSpPr>
          <p:nvPr>
            <p:ph type="sldNum" sz="quarter" idx="12"/>
          </p:nvPr>
        </p:nvSpPr>
        <p:spPr/>
        <p:txBody>
          <a:bodyPr/>
          <a:lstStyle/>
          <a:p>
            <a:fld id="{252EC542-DEF7-4681-86BB-501FC9BA157F}" type="slidenum">
              <a:rPr lang="lt-LT" smtClean="0">
                <a:solidFill>
                  <a:srgbClr val="0070C0"/>
                </a:solidFill>
              </a:rPr>
              <a:t>7</a:t>
            </a:fld>
            <a:endParaRPr lang="lt-LT" dirty="0">
              <a:solidFill>
                <a:srgbClr val="0070C0"/>
              </a:solidFill>
            </a:endParaRPr>
          </a:p>
        </p:txBody>
      </p:sp>
      <p:pic>
        <p:nvPicPr>
          <p:cNvPr id="8"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70" y="284355"/>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5947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9695"/>
          </a:xfrm>
        </p:spPr>
        <p:txBody>
          <a:bodyPr>
            <a:normAutofit/>
          </a:bodyPr>
          <a:lstStyle/>
          <a:p>
            <a:r>
              <a:rPr lang="lt-LT" sz="3200" dirty="0" smtClean="0">
                <a:latin typeface="Times New Roman" pitchFamily="18" charset="0"/>
                <a:cs typeface="Times New Roman" pitchFamily="18" charset="0"/>
              </a:rPr>
              <a:t>I-ojo scenarijaus rezultatai</a:t>
            </a:r>
            <a:endParaRPr lang="lt-LT" sz="3200" dirty="0">
              <a:latin typeface="Times New Roman" pitchFamily="18" charset="0"/>
              <a:cs typeface="Times New Roman"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172182235"/>
              </p:ext>
            </p:extLst>
          </p:nvPr>
        </p:nvGraphicFramePr>
        <p:xfrm>
          <a:off x="647552" y="980728"/>
          <a:ext cx="8229600" cy="2520279"/>
        </p:xfrm>
        <a:graphic>
          <a:graphicData uri="http://schemas.openxmlformats.org/drawingml/2006/table">
            <a:tbl>
              <a:tblPr firstRow="1" firstCol="1" bandRow="1">
                <a:tableStyleId>{3B4B98B0-60AC-42C2-AFA5-B58CD77FA1E5}</a:tableStyleId>
              </a:tblPr>
              <a:tblGrid>
                <a:gridCol w="4012753"/>
                <a:gridCol w="1193292"/>
                <a:gridCol w="3023555"/>
              </a:tblGrid>
              <a:tr h="232448">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Pavadinimas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Mato vnt.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Reikšmė</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Instaliuota galia</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kW</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2800</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Diskonto norma </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6,99%</a:t>
                      </a:r>
                      <a:endParaRPr lang="en-US" sz="110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Investicijos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-15.083.124 Lt</a:t>
                      </a:r>
                      <a:endParaRPr lang="en-US" sz="110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Eksploatacinės išlaidos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Lt/15m</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16.361.940,00 Lt</a:t>
                      </a:r>
                      <a:endParaRPr lang="en-US" sz="1100">
                        <a:effectLst/>
                        <a:latin typeface="Times New Roman" pitchFamily="18" charset="0"/>
                        <a:ea typeface="Calibri"/>
                        <a:cs typeface="Times New Roman" pitchFamily="18" charset="0"/>
                      </a:endParaRPr>
                    </a:p>
                  </a:txBody>
                  <a:tcPr marL="68580" marR="68580" marT="0" marB="0"/>
                </a:tc>
              </a:tr>
              <a:tr h="274972">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Sąnaudos prilygintos žaliavų įsigijimo Sąnaudoms.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Lt/15m</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11.131.320,98 Lt</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Kasmetiniai sutaupymai</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3.114.369,70 Lt</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Diskontuoti  kasmetiniai sutaupymai</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2.910.897,94 Lt</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Grynoji dabartinė vertė (GDV)</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Lt</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11.675.611,88 Lt</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Vidinė grąžos norma (VGN)</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18,56%</a:t>
                      </a:r>
                      <a:endParaRPr lang="en-US" sz="1100" dirty="0">
                        <a:effectLst/>
                        <a:latin typeface="Times New Roman" pitchFamily="18" charset="0"/>
                        <a:ea typeface="Calibri"/>
                        <a:cs typeface="Times New Roman" pitchFamily="18" charset="0"/>
                      </a:endParaRPr>
                    </a:p>
                  </a:txBody>
                  <a:tcPr marL="68580" marR="68580" marT="0" marB="0"/>
                </a:tc>
              </a:tr>
              <a:tr h="223651">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Diskontuotas atsipirkimo laikas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m.</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7</a:t>
                      </a:r>
                      <a:endParaRPr lang="en-US" sz="1100" dirty="0">
                        <a:effectLst/>
                        <a:latin typeface="Times New Roman" pitchFamily="18" charset="0"/>
                        <a:ea typeface="Calibri"/>
                        <a:cs typeface="Times New Roman" pitchFamily="18" charset="0"/>
                      </a:endParaRPr>
                    </a:p>
                  </a:txBody>
                  <a:tcPr marL="68580" marR="68580" marT="0" marB="0"/>
                </a:tc>
              </a:tr>
            </a:tbl>
          </a:graphicData>
        </a:graphic>
      </p:graphicFrame>
      <p:sp>
        <p:nvSpPr>
          <p:cNvPr id="4" name="Date Placeholder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Footer Placeholder 4"/>
          <p:cNvSpPr>
            <a:spLocks noGrp="1"/>
          </p:cNvSpPr>
          <p:nvPr>
            <p:ph type="ftr" sz="quarter" idx="11"/>
          </p:nvPr>
        </p:nvSpPr>
        <p:spPr>
          <a:xfrm>
            <a:off x="2843808" y="6309320"/>
            <a:ext cx="4328120"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lide Number Placeholder 5"/>
          <p:cNvSpPr>
            <a:spLocks noGrp="1"/>
          </p:cNvSpPr>
          <p:nvPr>
            <p:ph type="sldNum" sz="quarter" idx="12"/>
          </p:nvPr>
        </p:nvSpPr>
        <p:spPr/>
        <p:txBody>
          <a:bodyPr/>
          <a:lstStyle/>
          <a:p>
            <a:fld id="{252EC542-DEF7-4681-86BB-501FC9BA157F}" type="slidenum">
              <a:rPr lang="lt-LT" smtClean="0">
                <a:solidFill>
                  <a:srgbClr val="0070C0"/>
                </a:solidFill>
              </a:rPr>
              <a:t>8</a:t>
            </a:fld>
            <a:endParaRPr lang="lt-LT" dirty="0">
              <a:solidFill>
                <a:srgbClr val="0070C0"/>
              </a:solidFill>
            </a:endParaRPr>
          </a:p>
        </p:txBody>
      </p:sp>
      <p:pic>
        <p:nvPicPr>
          <p:cNvPr id="7" name="Picture 4" descr="Pastatų katedra logo.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0225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hart 8"/>
          <p:cNvGraphicFramePr/>
          <p:nvPr>
            <p:extLst>
              <p:ext uri="{D42A27DB-BD31-4B8C-83A1-F6EECF244321}">
                <p14:modId xmlns:p14="http://schemas.microsoft.com/office/powerpoint/2010/main" val="2276353086"/>
              </p:ext>
            </p:extLst>
          </p:nvPr>
        </p:nvGraphicFramePr>
        <p:xfrm>
          <a:off x="611560" y="3645024"/>
          <a:ext cx="8280920" cy="26642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11262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lt-LT" sz="3200" dirty="0" smtClean="0">
                <a:latin typeface="Times New Roman" pitchFamily="18" charset="0"/>
                <a:cs typeface="Times New Roman" pitchFamily="18" charset="0"/>
              </a:rPr>
              <a:t>II-ojo </a:t>
            </a:r>
            <a:r>
              <a:rPr lang="lt-LT" sz="3200" dirty="0">
                <a:latin typeface="Times New Roman" pitchFamily="18" charset="0"/>
                <a:cs typeface="Times New Roman" pitchFamily="18" charset="0"/>
              </a:rPr>
              <a:t>scenarijaus rezultatai</a:t>
            </a:r>
            <a:endParaRPr lang="en-US" sz="3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58915991"/>
              </p:ext>
            </p:extLst>
          </p:nvPr>
        </p:nvGraphicFramePr>
        <p:xfrm>
          <a:off x="683568" y="980728"/>
          <a:ext cx="8229600" cy="2520277"/>
        </p:xfrm>
        <a:graphic>
          <a:graphicData uri="http://schemas.openxmlformats.org/drawingml/2006/table">
            <a:tbl>
              <a:tblPr firstRow="1" firstCol="1" bandRow="1">
                <a:tableStyleId>{3B4B98B0-60AC-42C2-AFA5-B58CD77FA1E5}</a:tableStyleId>
              </a:tblPr>
              <a:tblGrid>
                <a:gridCol w="4012753"/>
                <a:gridCol w="1193292"/>
                <a:gridCol w="3023555"/>
              </a:tblGrid>
              <a:tr h="212972">
                <a:tc>
                  <a:txBody>
                    <a:bodyPr/>
                    <a:lstStyle/>
                    <a:p>
                      <a:pPr algn="ctr">
                        <a:lnSpc>
                          <a:spcPct val="115000"/>
                        </a:lnSpc>
                        <a:spcAft>
                          <a:spcPts val="0"/>
                        </a:spcAft>
                      </a:pPr>
                      <a:r>
                        <a:rPr lang="lt-LT" sz="1200" dirty="0">
                          <a:effectLst/>
                          <a:latin typeface="Times New Roman" panose="02020603050405020304" pitchFamily="18" charset="0"/>
                          <a:cs typeface="Times New Roman" panose="02020603050405020304" pitchFamily="18" charset="0"/>
                        </a:rPr>
                        <a:t>Pavadinimas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200">
                          <a:effectLst/>
                          <a:latin typeface="Times New Roman" panose="02020603050405020304" pitchFamily="18" charset="0"/>
                          <a:cs typeface="Times New Roman" panose="02020603050405020304" pitchFamily="18" charset="0"/>
                        </a:rPr>
                        <a:t>Mato vnt.</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200">
                          <a:effectLst/>
                          <a:latin typeface="Times New Roman" panose="02020603050405020304" pitchFamily="18" charset="0"/>
                          <a:cs typeface="Times New Roman" panose="02020603050405020304" pitchFamily="18" charset="0"/>
                        </a:rPr>
                        <a:t>Reikšmė</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Instaliuota galia</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kW</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2800</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Diskonto norma </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6,99%</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Investicijos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Lt</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-7.541.562 Lt</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Eksploatacinės išlaidos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Lt/15m</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16.361.940,00 Lt</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Sąnaudos prilygintos žaliavų įsigijimo Sąnaudoms.</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Lt/15m</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11.131.320,98 Lt</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Kasmetiniai sutaupymai</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1.484.398,67 Lt</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Diskontuoti  kasmetiniai sutaupymai</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a:effectLst/>
                          <a:latin typeface="Times New Roman" panose="02020603050405020304" pitchFamily="18" charset="0"/>
                          <a:cs typeface="Times New Roman" panose="02020603050405020304" pitchFamily="18" charset="0"/>
                        </a:rPr>
                        <a:t>1.387.418,14 Lt</a:t>
                      </a:r>
                      <a:endParaRPr lang="en-US" sz="110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Elektros kaina biržoje </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r>
                        <a:rPr lang="lt-LT" sz="1100" dirty="0" err="1">
                          <a:effectLst/>
                          <a:latin typeface="Times New Roman" panose="02020603050405020304" pitchFamily="18" charset="0"/>
                          <a:cs typeface="Times New Roman" panose="02020603050405020304" pitchFamily="18" charset="0"/>
                        </a:rPr>
                        <a:t>MWh</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179-205</a:t>
                      </a:r>
                      <a:endParaRPr lang="en-US" sz="1100" dirty="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Grynoji dabartinė vertė (GDV)</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Lt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7.195.061,55 Lt</a:t>
                      </a:r>
                      <a:endParaRPr lang="en-US" sz="1100" dirty="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Vidinė grąžos norma (VGN)</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19,45%</a:t>
                      </a:r>
                      <a:endParaRPr lang="en-US" sz="1100" dirty="0">
                        <a:effectLst/>
                        <a:latin typeface="Times New Roman" pitchFamily="18" charset="0"/>
                        <a:ea typeface="Calibri"/>
                        <a:cs typeface="Times New Roman" pitchFamily="18" charset="0"/>
                      </a:endParaRPr>
                    </a:p>
                  </a:txBody>
                  <a:tcPr marL="68580" marR="68580" marT="0" marB="0"/>
                </a:tc>
              </a:tr>
              <a:tr h="209755">
                <a:tc>
                  <a:txBody>
                    <a:bodyPr/>
                    <a:lstStyle/>
                    <a:p>
                      <a:pPr algn="ctr">
                        <a:lnSpc>
                          <a:spcPct val="115000"/>
                        </a:lnSpc>
                        <a:spcAft>
                          <a:spcPts val="0"/>
                        </a:spcAft>
                      </a:pPr>
                      <a:r>
                        <a:rPr lang="lt-LT" sz="1100">
                          <a:effectLst/>
                          <a:latin typeface="Times New Roman" panose="02020603050405020304" pitchFamily="18" charset="0"/>
                          <a:cs typeface="Times New Roman" panose="02020603050405020304" pitchFamily="18" charset="0"/>
                        </a:rPr>
                        <a:t>Diskontuotas atsipirkimo laikas</a:t>
                      </a:r>
                      <a:endParaRPr lang="en-US" sz="11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100" dirty="0">
                          <a:effectLst/>
                          <a:latin typeface="Times New Roman" panose="02020603050405020304" pitchFamily="18" charset="0"/>
                          <a:cs typeface="Times New Roman" panose="02020603050405020304" pitchFamily="18" charset="0"/>
                        </a:rPr>
                        <a:t>m.</a:t>
                      </a:r>
                      <a:endParaRPr lang="en-US" sz="1100" dirty="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lt-LT" sz="1000" dirty="0">
                          <a:effectLst/>
                          <a:latin typeface="Times New Roman" panose="02020603050405020304" pitchFamily="18" charset="0"/>
                          <a:cs typeface="Times New Roman" panose="02020603050405020304" pitchFamily="18" charset="0"/>
                        </a:rPr>
                        <a:t>7</a:t>
                      </a:r>
                      <a:endParaRPr lang="en-US" sz="1100" dirty="0">
                        <a:effectLst/>
                        <a:latin typeface="Times New Roman" pitchFamily="18" charset="0"/>
                        <a:ea typeface="Calibri"/>
                        <a:cs typeface="Times New Roman" pitchFamily="18" charset="0"/>
                      </a:endParaRPr>
                    </a:p>
                  </a:txBody>
                  <a:tcPr marL="68580" marR="68580" marT="0" marB="0"/>
                </a:tc>
              </a:tr>
            </a:tbl>
          </a:graphicData>
        </a:graphic>
      </p:graphicFrame>
      <p:sp>
        <p:nvSpPr>
          <p:cNvPr id="4" name="Date Placeholder 3"/>
          <p:cNvSpPr>
            <a:spLocks noGrp="1"/>
          </p:cNvSpPr>
          <p:nvPr>
            <p:ph type="dt" sz="half" idx="10"/>
          </p:nvPr>
        </p:nvSpPr>
        <p:spPr/>
        <p:txBody>
          <a:bodyPr/>
          <a:lstStyle/>
          <a:p>
            <a:r>
              <a:rPr lang="lt-LT" dirty="0" smtClean="0">
                <a:solidFill>
                  <a:srgbClr val="0070C0"/>
                </a:solidFill>
              </a:rPr>
              <a:t>2014.06.10</a:t>
            </a:r>
            <a:endParaRPr lang="lt-LT" dirty="0">
              <a:solidFill>
                <a:srgbClr val="0070C0"/>
              </a:solidFill>
            </a:endParaRPr>
          </a:p>
        </p:txBody>
      </p:sp>
      <p:sp>
        <p:nvSpPr>
          <p:cNvPr id="5" name="Footer Placeholder 4"/>
          <p:cNvSpPr>
            <a:spLocks noGrp="1"/>
          </p:cNvSpPr>
          <p:nvPr>
            <p:ph type="ftr" sz="quarter" idx="11"/>
          </p:nvPr>
        </p:nvSpPr>
        <p:spPr>
          <a:xfrm>
            <a:off x="2771800" y="6381328"/>
            <a:ext cx="4688160" cy="365125"/>
          </a:xfrm>
        </p:spPr>
        <p:txBody>
          <a:bodyPr/>
          <a:lstStyle/>
          <a:p>
            <a:r>
              <a:rPr lang="lt-LT" dirty="0" smtClean="0">
                <a:solidFill>
                  <a:srgbClr val="0070C0"/>
                </a:solidFill>
              </a:rPr>
              <a:t>Biodujų prijungimo prie gamtinių dujų dujotiekio galimybių analizė</a:t>
            </a:r>
            <a:endParaRPr lang="lt-LT" dirty="0">
              <a:solidFill>
                <a:srgbClr val="0070C0"/>
              </a:solidFill>
            </a:endParaRPr>
          </a:p>
        </p:txBody>
      </p:sp>
      <p:sp>
        <p:nvSpPr>
          <p:cNvPr id="6" name="Slide Number Placeholder 5"/>
          <p:cNvSpPr>
            <a:spLocks noGrp="1"/>
          </p:cNvSpPr>
          <p:nvPr>
            <p:ph type="sldNum" sz="quarter" idx="12"/>
          </p:nvPr>
        </p:nvSpPr>
        <p:spPr/>
        <p:txBody>
          <a:bodyPr/>
          <a:lstStyle/>
          <a:p>
            <a:fld id="{252EC542-DEF7-4681-86BB-501FC9BA157F}" type="slidenum">
              <a:rPr lang="lt-LT" smtClean="0">
                <a:solidFill>
                  <a:srgbClr val="0070C0"/>
                </a:solidFill>
              </a:rPr>
              <a:t>9</a:t>
            </a:fld>
            <a:endParaRPr lang="lt-LT" dirty="0">
              <a:solidFill>
                <a:srgbClr val="0070C0"/>
              </a:solidFill>
            </a:endParaRPr>
          </a:p>
        </p:txBody>
      </p:sp>
      <p:graphicFrame>
        <p:nvGraphicFramePr>
          <p:cNvPr id="8" name="Chart 7"/>
          <p:cNvGraphicFramePr/>
          <p:nvPr>
            <p:extLst>
              <p:ext uri="{D42A27DB-BD31-4B8C-83A1-F6EECF244321}">
                <p14:modId xmlns:p14="http://schemas.microsoft.com/office/powerpoint/2010/main" val="332951756"/>
              </p:ext>
            </p:extLst>
          </p:nvPr>
        </p:nvGraphicFramePr>
        <p:xfrm>
          <a:off x="611560" y="3573016"/>
          <a:ext cx="8280920" cy="2714496"/>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4" descr="Pastatų katedra 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202254"/>
            <a:ext cx="6985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42149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1497</Words>
  <Application>Microsoft Office PowerPoint</Application>
  <PresentationFormat>Demonstracija ekrane (4:3)</PresentationFormat>
  <Paragraphs>355</Paragraphs>
  <Slides>21</Slides>
  <Notes>3</Notes>
  <HiddenSlides>0</HiddenSlides>
  <MMClips>0</MMClips>
  <ScaleCrop>false</ScaleCrop>
  <HeadingPairs>
    <vt:vector size="4" baseType="variant">
      <vt:variant>
        <vt:lpstr>Tema</vt:lpstr>
      </vt:variant>
      <vt:variant>
        <vt:i4>1</vt:i4>
      </vt:variant>
      <vt:variant>
        <vt:lpstr>Skaidrių pavadinimai</vt:lpstr>
      </vt:variant>
      <vt:variant>
        <vt:i4>21</vt:i4>
      </vt:variant>
    </vt:vector>
  </HeadingPairs>
  <TitlesOfParts>
    <vt:vector size="22" baseType="lpstr">
      <vt:lpstr>Office tema</vt:lpstr>
      <vt:lpstr>    BIODUJŲ PRIJUNGIMO PRIE GAMTINIŲ DUJŲ DUJOTIEKIO GALIMYBIŲ ANALIZĖ </vt:lpstr>
      <vt:lpstr>Darbo tikslas ir uždaviniai</vt:lpstr>
      <vt:lpstr>Analizuojamas objektas</vt:lpstr>
      <vt:lpstr>Jėgainės pajėgumų analizė</vt:lpstr>
      <vt:lpstr>Šilumos ir elektros gamybos tyrimas</vt:lpstr>
      <vt:lpstr>Biodujų panaudojimo scenarijai:</vt:lpstr>
      <vt:lpstr>Investicinių skaičiavimų prielaidos</vt:lpstr>
      <vt:lpstr>I-ojo scenarijaus rezultatai</vt:lpstr>
      <vt:lpstr>II-ojo scenarijaus rezultatai</vt:lpstr>
      <vt:lpstr>III-asis scenarijus. Techninės prisijungimo galimybės</vt:lpstr>
      <vt:lpstr>Biodujų kokybė</vt:lpstr>
      <vt:lpstr>Biodujų valymo technologijos</vt:lpstr>
      <vt:lpstr>Investicinių skaičiavimų prielaidos</vt:lpstr>
      <vt:lpstr>III-ojo scenarijaus rezultatai</vt:lpstr>
      <vt:lpstr>   Biodujų supirkimo tarifų nustatymo analizė</vt:lpstr>
      <vt:lpstr>Jautrumo analizė</vt:lpstr>
      <vt:lpstr>       Skirtumas tarp faktinio ir gamintojo deklaruojamo el. energijos generatoriaus efektyvumo rodiklių. </vt:lpstr>
      <vt:lpstr>Subsidijų dydidis 40%, elektros energijos supirkimo kaina kasmet mažėja 2%</vt:lpstr>
      <vt:lpstr>Konkurencingos biodujų supirkimo kainos nustatymas</vt:lpstr>
      <vt:lpstr>IŠVADOS</vt:lpstr>
      <vt:lpstr>Dėkoju už dėmesį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BIODUJŲ PRIJUNGIMO PRIE GAMTINIŲ DUJŲ DUJOTIEKIO GALIMYBIŲ ANALIZĖ </dc:title>
  <dc:creator>Algirdas PETREIKIS</dc:creator>
  <cp:lastModifiedBy>Algirdas PETREIKIS</cp:lastModifiedBy>
  <cp:revision>48</cp:revision>
  <dcterms:created xsi:type="dcterms:W3CDTF">2014-06-04T11:18:15Z</dcterms:created>
  <dcterms:modified xsi:type="dcterms:W3CDTF">2014-06-09T05:25:42Z</dcterms:modified>
</cp:coreProperties>
</file>