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9"/>
  </p:notesMasterIdLst>
  <p:sldIdLst>
    <p:sldId id="256" r:id="rId2"/>
    <p:sldId id="257" r:id="rId3"/>
    <p:sldId id="259" r:id="rId4"/>
    <p:sldId id="260" r:id="rId5"/>
    <p:sldId id="258"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11" autoAdjust="0"/>
    <p:restoredTop sz="94660"/>
  </p:normalViewPr>
  <p:slideViewPr>
    <p:cSldViewPr>
      <p:cViewPr varScale="1">
        <p:scale>
          <a:sx n="69" d="100"/>
          <a:sy n="69" d="100"/>
        </p:scale>
        <p:origin x="-138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7D724D-34D5-4143-90F9-93297A64D99A}" type="datetimeFigureOut">
              <a:rPr lang="en-US" smtClean="0"/>
              <a:t>5/20/2011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36F27B-F04C-4711-BD7F-350E552BF88B}" type="slidenum">
              <a:rPr lang="en-US" smtClean="0"/>
              <a:t>‹#›</a:t>
            </a:fld>
            <a:endParaRPr lang="en-US"/>
          </a:p>
        </p:txBody>
      </p:sp>
    </p:spTree>
    <p:extLst>
      <p:ext uri="{BB962C8B-B14F-4D97-AF65-F5344CB8AC3E}">
        <p14:creationId xmlns:p14="http://schemas.microsoft.com/office/powerpoint/2010/main" val="527189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EDDBE533-C788-4CD3-AB27-BEF09ADE2424}" type="datetimeFigureOut">
              <a:rPr lang="en-US" smtClean="0"/>
              <a:t>5/20/2011</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E648B60F-27F1-47B4-BB1C-92F418524213}"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DDBE533-C788-4CD3-AB27-BEF09ADE2424}" type="datetimeFigureOut">
              <a:rPr lang="en-US" smtClean="0"/>
              <a:t>5/20/2011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48B60F-27F1-47B4-BB1C-92F41852421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DDBE533-C788-4CD3-AB27-BEF09ADE2424}" type="datetimeFigureOut">
              <a:rPr lang="en-US" smtClean="0"/>
              <a:t>5/20/2011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48B60F-27F1-47B4-BB1C-92F41852421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EDDBE533-C788-4CD3-AB27-BEF09ADE2424}" type="datetimeFigureOut">
              <a:rPr lang="en-US" smtClean="0"/>
              <a:t>5/20/2011</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E648B60F-27F1-47B4-BB1C-92F418524213}"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EDDBE533-C788-4CD3-AB27-BEF09ADE2424}" type="datetimeFigureOut">
              <a:rPr lang="en-US" smtClean="0"/>
              <a:t>5/20/2011</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E648B60F-27F1-47B4-BB1C-92F418524213}" type="slidenum">
              <a:rPr lang="en-US" smtClean="0"/>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EDDBE533-C788-4CD3-AB27-BEF09ADE2424}" type="datetimeFigureOut">
              <a:rPr lang="en-US" smtClean="0"/>
              <a:t>5/20/2011</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E648B60F-27F1-47B4-BB1C-92F418524213}"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EDDBE533-C788-4CD3-AB27-BEF09ADE2424}" type="datetimeFigureOut">
              <a:rPr lang="en-US" smtClean="0"/>
              <a:t>5/20/2011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E648B60F-27F1-47B4-BB1C-92F418524213}" type="slidenum">
              <a:rPr lang="en-US" smtClean="0"/>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EDDBE533-C788-4CD3-AB27-BEF09ADE2424}" type="datetimeFigureOut">
              <a:rPr lang="en-US" smtClean="0"/>
              <a:t>5/20/2011</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48B60F-27F1-47B4-BB1C-92F418524213}"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DDBE533-C788-4CD3-AB27-BEF09ADE2424}" type="datetimeFigureOut">
              <a:rPr lang="en-US" smtClean="0"/>
              <a:t>5/20/2011</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48B60F-27F1-47B4-BB1C-92F41852421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EDDBE533-C788-4CD3-AB27-BEF09ADE2424}" type="datetimeFigureOut">
              <a:rPr lang="en-US" smtClean="0"/>
              <a:t>5/20/2011</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48B60F-27F1-47B4-BB1C-92F418524213}"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EDDBE533-C788-4CD3-AB27-BEF09ADE2424}" type="datetimeFigureOut">
              <a:rPr lang="en-US" smtClean="0"/>
              <a:t>5/20/2011</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E648B60F-27F1-47B4-BB1C-92F418524213}" type="slidenum">
              <a:rPr lang="en-US" smtClean="0"/>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EDDBE533-C788-4CD3-AB27-BEF09ADE2424}" type="datetimeFigureOut">
              <a:rPr lang="en-US" smtClean="0"/>
              <a:t>5/20/2011</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E648B60F-27F1-47B4-BB1C-92F418524213}" type="slidenum">
              <a:rPr lang="en-US" smtClean="0"/>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mailto:vitad@vgtu.lt" TargetMode="External"/><Relationship Id="rId3" Type="http://schemas.microsoft.com/office/2007/relationships/hdphoto" Target="../media/hdphoto1.wdp"/><Relationship Id="rId7" Type="http://schemas.openxmlformats.org/officeDocument/2006/relationships/hyperlink" Target="mailto:2gintare.zorskaite@vgtu.lt" TargetMode="External"/><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hyperlink" Target="mailto:1vitad@vgtu.lt" TargetMode="External"/><Relationship Id="rId5" Type="http://schemas.microsoft.com/office/2007/relationships/hdphoto" Target="../media/hdphoto2.wdp"/><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6.jpeg"/><Relationship Id="rId5" Type="http://schemas.microsoft.com/office/2007/relationships/hdphoto" Target="../media/hdphoto2.wdp"/><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7.jpeg"/><Relationship Id="rId5" Type="http://schemas.microsoft.com/office/2007/relationships/hdphoto" Target="../media/hdphoto2.wdp"/><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8.jpeg"/><Relationship Id="rId5" Type="http://schemas.microsoft.com/office/2007/relationships/hdphoto" Target="../media/hdphoto2.wdp"/><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image" Target="../media/image3.jpeg"/><Relationship Id="rId7"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microsoft.com/office/2007/relationships/hdphoto" Target="../media/hdphoto2.wdp"/><Relationship Id="rId5" Type="http://schemas.openxmlformats.org/officeDocument/2006/relationships/image" Target="../media/image4.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5.wmf"/><Relationship Id="rId3" Type="http://schemas.openxmlformats.org/officeDocument/2006/relationships/image" Target="../media/image3.jpeg"/><Relationship Id="rId7"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microsoft.com/office/2007/relationships/hdphoto" Target="../media/hdphoto2.wdp"/><Relationship Id="rId5" Type="http://schemas.openxmlformats.org/officeDocument/2006/relationships/image" Target="../media/image4.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duotone>
              <a:prstClr val="black"/>
              <a:schemeClr val="accent2">
                <a:tint val="45000"/>
                <a:satMod val="400000"/>
              </a:schemeClr>
            </a:duotone>
            <a:extLst>
              <a:ext uri="{BEBA8EAE-BF5A-486C-A8C5-ECC9F3942E4B}">
                <a14:imgProps xmlns:a14="http://schemas.microsoft.com/office/drawing/2010/main">
                  <a14:imgLayer r:embed="rId3">
                    <a14:imgEffect>
                      <a14:sharpenSoften amount="50000"/>
                    </a14:imgEffect>
                    <a14:imgEffect>
                      <a14:colorTemperature colorTemp="8800"/>
                    </a14:imgEffect>
                    <a14:imgEffect>
                      <a14:saturation sat="4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5638800" y="381000"/>
            <a:ext cx="3657600" cy="2743200"/>
          </a:xfrm>
          <a:prstGeom prst="rect">
            <a:avLst/>
          </a:prstGeom>
          <a:ln w="76200" cap="rnd" cmpd="dbl">
            <a:solidFill>
              <a:schemeClr val="accent5">
                <a:lumMod val="50000"/>
              </a:schemeClr>
            </a:solidFill>
            <a:round/>
          </a:ln>
          <a:effectLst>
            <a:reflection blurRad="6350" stA="50000" endA="295" endPos="92000" dist="101600" dir="5400000" sy="-100000" algn="bl" rotWithShape="0"/>
          </a:effectLst>
          <a:scene3d>
            <a:camera prst="orthographicFront">
              <a:rot lat="529915" lon="2443276" rev="21459096"/>
            </a:camera>
            <a:lightRig rig="morning" dir="t"/>
          </a:scene3d>
          <a:sp3d extrusionH="82550" contourW="12700" prstMaterial="powder">
            <a:bevelT/>
            <a:bevelB/>
            <a:extrusionClr>
              <a:schemeClr val="bg2"/>
            </a:extrusionClr>
            <a:contourClr>
              <a:schemeClr val="tx2"/>
            </a:contourClr>
          </a:sp3d>
        </p:spPr>
      </p:pic>
      <p:sp>
        <p:nvSpPr>
          <p:cNvPr id="9" name="TextBox 8"/>
          <p:cNvSpPr txBox="1"/>
          <p:nvPr/>
        </p:nvSpPr>
        <p:spPr>
          <a:xfrm>
            <a:off x="50800" y="5943876"/>
            <a:ext cx="9093200" cy="769441"/>
          </a:xfrm>
          <a:prstGeom prst="rect">
            <a:avLst/>
          </a:prstGeom>
          <a:noFill/>
        </p:spPr>
        <p:txBody>
          <a:bodyPr wrap="square" rtlCol="0">
            <a:spAutoFit/>
          </a:bodyPr>
          <a:lstStyle/>
          <a:p>
            <a:pPr algn="just"/>
            <a:r>
              <a:rPr lang="en-US" sz="1400" b="1" i="1" spc="50" dirty="0" err="1"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Gintar</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ė Zorskaitė,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Vita Dūminytė,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doc.dr. Gražvydas Mykolas Paliulis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6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2011 m.</a:t>
            </a:r>
            <a:endParaRPr lang="en-US" sz="1600" b="1" i="1" spc="50" dirty="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endParaRPr>
          </a:p>
        </p:txBody>
      </p:sp>
      <p:pic>
        <p:nvPicPr>
          <p:cNvPr id="5" name="Picture 5"/>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47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077200" y="5552918"/>
            <a:ext cx="685799" cy="78191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a:spLocks noChangeArrowheads="1"/>
          </p:cNvSpPr>
          <p:nvPr/>
        </p:nvSpPr>
        <p:spPr bwMode="auto">
          <a:xfrm>
            <a:off x="244763" y="1000541"/>
            <a:ext cx="8712199"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endParaRPr kumimoji="0" lang="en-GB"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defTabSz="914400" rtl="0" eaLnBrk="1" fontAlgn="base" latinLnBrk="0" hangingPunct="1">
              <a:lnSpc>
                <a:spcPct val="100000"/>
              </a:lnSpc>
              <a:spcBef>
                <a:spcPct val="0"/>
              </a:spcBef>
              <a:spcAft>
                <a:spcPct val="0"/>
              </a:spcAft>
              <a:buClrTx/>
              <a:buSzTx/>
              <a:buFontTx/>
              <a:buNone/>
              <a:tabLst/>
            </a:pPr>
            <a:r>
              <a:rPr kumimoji="0" lang="en-GB"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ELECTRIC CAR</a:t>
            </a:r>
            <a:r>
              <a:rPr lang="en-GB" sz="2800" b="1" dirty="0">
                <a:latin typeface="Arial" pitchFamily="34" charset="0"/>
                <a:ea typeface="Times New Roman" pitchFamily="18" charset="0"/>
                <a:cs typeface="Arial" pitchFamily="34" charset="0"/>
              </a:rPr>
              <a:t> </a:t>
            </a:r>
            <a:r>
              <a:rPr kumimoji="0" lang="en-GB"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INTEGRATION </a:t>
            </a:r>
          </a:p>
          <a:p>
            <a:pPr marL="0" marR="0" lvl="0" indent="0" defTabSz="914400" rtl="0" eaLnBrk="1" fontAlgn="base" latinLnBrk="0" hangingPunct="1">
              <a:lnSpc>
                <a:spcPct val="100000"/>
              </a:lnSpc>
              <a:spcBef>
                <a:spcPct val="0"/>
              </a:spcBef>
              <a:spcAft>
                <a:spcPct val="0"/>
              </a:spcAft>
              <a:buClrTx/>
              <a:buSzTx/>
              <a:buFontTx/>
              <a:buNone/>
              <a:tabLst/>
            </a:pPr>
            <a:r>
              <a:rPr lang="en-GB" sz="2800" b="1" dirty="0">
                <a:latin typeface="Arial" pitchFamily="34" charset="0"/>
                <a:ea typeface="Times New Roman" pitchFamily="18" charset="0"/>
                <a:cs typeface="Arial" pitchFamily="34" charset="0"/>
              </a:rPr>
              <a:t> </a:t>
            </a:r>
            <a:r>
              <a:rPr lang="en-GB" sz="2800" b="1" dirty="0" smtClean="0">
                <a:latin typeface="Arial" pitchFamily="34" charset="0"/>
                <a:ea typeface="Times New Roman" pitchFamily="18" charset="0"/>
                <a:cs typeface="Arial" pitchFamily="34" charset="0"/>
              </a:rPr>
              <a:t>                 </a:t>
            </a:r>
            <a:r>
              <a:rPr kumimoji="0" lang="en-GB"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 VILNIUS</a:t>
            </a:r>
          </a:p>
          <a:p>
            <a:pPr marL="0" marR="0" lvl="0" indent="0" algn="ctr" defTabSz="914400" rtl="0" eaLnBrk="1" fontAlgn="base" latinLnBrk="0" hangingPunct="1">
              <a:lnSpc>
                <a:spcPct val="100000"/>
              </a:lnSpc>
              <a:spcBef>
                <a:spcPct val="0"/>
              </a:spcBef>
              <a:spcAft>
                <a:spcPct val="0"/>
              </a:spcAft>
              <a:buClrTx/>
              <a:buSzTx/>
              <a:buFontTx/>
              <a:buNone/>
              <a:tabLst/>
            </a:pPr>
            <a:endParaRPr lang="en-US" sz="2800" dirty="0">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n-US" sz="2800" dirty="0" smtClean="0">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n-US" sz="2800" dirty="0">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sv-SE"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Gintare Zorskaite</a:t>
            </a:r>
            <a:r>
              <a:rPr kumimoji="0" lang="sv-SE" sz="2000" b="1"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1</a:t>
            </a:r>
            <a:r>
              <a:rPr kumimoji="0" lang="sv-SE"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Vita Duminyte</a:t>
            </a:r>
            <a:r>
              <a:rPr kumimoji="0" lang="sv-SE" sz="2000" b="1"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2</a:t>
            </a:r>
            <a:r>
              <a:rPr kumimoji="0" lang="sv-SE"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Grazvydas-Mykolas Paliulis</a:t>
            </a:r>
            <a:r>
              <a:rPr kumimoji="0" lang="sv-SE" sz="2000" b="1"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3</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pt-BR"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Vilnius Gediminas technical university</a:t>
            </a:r>
            <a:r>
              <a:rPr kumimoji="0" lang="pt-BR" b="0" i="1"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Saulėtekio ave. 11, LT-10223, </a:t>
            </a:r>
            <a:r>
              <a:rPr kumimoji="0" lang="pt-BR"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Vilnius, Lithuania</a:t>
            </a:r>
            <a:r>
              <a:rPr kumimoji="0" lang="pt-BR" b="0" i="1"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pt-BR"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E-mails: </a:t>
            </a:r>
            <a:r>
              <a:rPr kumimoji="0" lang="pt-BR" b="0"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hlinkClick r:id="rId6"/>
              </a:rPr>
              <a:t>1</a:t>
            </a:r>
            <a:r>
              <a:rPr kumimoji="0" lang="pt-BR" b="0" i="1"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gintare.zorskaite@vgtu.lt</a:t>
            </a:r>
            <a:r>
              <a:rPr kumimoji="0" lang="pt-BR"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pt-BR" b="0" i="1"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a:t>
            </a:r>
            <a:r>
              <a:rPr kumimoji="0" lang="pt-BR" b="0"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hlinkClick r:id="rId7"/>
              </a:rPr>
              <a:t>2</a:t>
            </a:r>
            <a:r>
              <a:rPr kumimoji="0" lang="pt-BR" b="0" i="1"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8"/>
              </a:rPr>
              <a:t>vitad@vgtu.lt</a:t>
            </a:r>
            <a:r>
              <a:rPr kumimoji="0" lang="pt-BR"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pt-BR" b="0"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3</a:t>
            </a:r>
            <a:r>
              <a:rPr kumimoji="0" lang="pt-BR"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msk@vgtu.lt</a:t>
            </a:r>
            <a:endParaRPr kumimoji="0" lang="pt-BR"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9206760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duotone>
              <a:prstClr val="black"/>
              <a:schemeClr val="accent2">
                <a:tint val="45000"/>
                <a:satMod val="400000"/>
              </a:schemeClr>
            </a:duotone>
            <a:extLst>
              <a:ext uri="{BEBA8EAE-BF5A-486C-A8C5-ECC9F3942E4B}">
                <a14:imgProps xmlns:a14="http://schemas.microsoft.com/office/drawing/2010/main">
                  <a14:imgLayer r:embed="rId3">
                    <a14:imgEffect>
                      <a14:sharpenSoften amount="50000"/>
                    </a14:imgEffect>
                    <a14:imgEffect>
                      <a14:colorTemperature colorTemp="8800"/>
                    </a14:imgEffect>
                    <a14:imgEffect>
                      <a14:saturation sat="4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6040582" y="1143000"/>
            <a:ext cx="2971800" cy="2228850"/>
          </a:xfrm>
          <a:prstGeom prst="rect">
            <a:avLst/>
          </a:prstGeom>
          <a:ln w="76200" cap="rnd" cmpd="dbl">
            <a:solidFill>
              <a:schemeClr val="accent5">
                <a:lumMod val="50000"/>
              </a:schemeClr>
            </a:solidFill>
            <a:round/>
          </a:ln>
          <a:effectLst>
            <a:reflection blurRad="6350" stA="50000" endA="295" endPos="92000" dist="101600" dir="5400000" sy="-100000" algn="bl" rotWithShape="0"/>
          </a:effectLst>
          <a:scene3d>
            <a:camera prst="orthographicFront">
              <a:rot lat="529915" lon="2443276" rev="21459096"/>
            </a:camera>
            <a:lightRig rig="morning" dir="t"/>
          </a:scene3d>
          <a:sp3d extrusionH="82550" contourW="12700" prstMaterial="powder">
            <a:bevelT/>
            <a:bevelB/>
            <a:extrusionClr>
              <a:schemeClr val="bg2"/>
            </a:extrusionClr>
            <a:contourClr>
              <a:schemeClr val="tx2"/>
            </a:contourClr>
          </a:sp3d>
        </p:spPr>
      </p:pic>
      <p:sp>
        <p:nvSpPr>
          <p:cNvPr id="9" name="TextBox 8"/>
          <p:cNvSpPr txBox="1"/>
          <p:nvPr/>
        </p:nvSpPr>
        <p:spPr>
          <a:xfrm>
            <a:off x="50800" y="5943876"/>
            <a:ext cx="9093200" cy="769441"/>
          </a:xfrm>
          <a:prstGeom prst="rect">
            <a:avLst/>
          </a:prstGeom>
          <a:noFill/>
        </p:spPr>
        <p:txBody>
          <a:bodyPr wrap="square" rtlCol="0">
            <a:spAutoFit/>
          </a:bodyPr>
          <a:lstStyle/>
          <a:p>
            <a:pPr algn="just"/>
            <a:r>
              <a:rPr lang="en-US" sz="1400" b="1" i="1" spc="50" dirty="0" err="1"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Gintar</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ė Zorskaitė,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Vita Dūminytė,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doc.dr. Gražvydas Mykolas Paliulis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6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2011 m.</a:t>
            </a:r>
            <a:endParaRPr lang="en-US" sz="1600" b="1" i="1" spc="50" dirty="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endParaRPr>
          </a:p>
        </p:txBody>
      </p:sp>
      <p:pic>
        <p:nvPicPr>
          <p:cNvPr id="5" name="Picture 5"/>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47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077200" y="5552918"/>
            <a:ext cx="685799" cy="78191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13657" y="223820"/>
            <a:ext cx="6629400" cy="400110"/>
          </a:xfrm>
          <a:prstGeom prst="rect">
            <a:avLst/>
          </a:prstGeom>
        </p:spPr>
        <p:txBody>
          <a:bodyPr wrap="square">
            <a:spAutoFit/>
          </a:bodyPr>
          <a:lstStyle/>
          <a:p>
            <a:r>
              <a:rPr lang="en-GB" sz="2000" b="1" i="1" dirty="0">
                <a:latin typeface="Arial" pitchFamily="34" charset="0"/>
                <a:cs typeface="Arial" pitchFamily="34" charset="0"/>
              </a:rPr>
              <a:t>Concept 1. </a:t>
            </a:r>
            <a:r>
              <a:rPr lang="en-GB" sz="2000" i="1" dirty="0">
                <a:latin typeface="Arial" pitchFamily="34" charset="0"/>
                <a:cs typeface="Arial" pitchFamily="34" charset="0"/>
              </a:rPr>
              <a:t>Population density in residential areas. </a:t>
            </a:r>
            <a:endParaRPr lang="lt-LT" sz="2000" i="1" dirty="0">
              <a:latin typeface="Arial" pitchFamily="34" charset="0"/>
              <a:cs typeface="Arial" pitchFamily="34" charset="0"/>
            </a:endParaRPr>
          </a:p>
        </p:txBody>
      </p:sp>
      <p:pic>
        <p:nvPicPr>
          <p:cNvPr id="21506" name="Picture 2" descr="Vilnius_gyventojai_clip"/>
          <p:cNvPicPr>
            <a:picLocks noChangeAspect="1" noChangeArrowheads="1"/>
          </p:cNvPicPr>
          <p:nvPr/>
        </p:nvPicPr>
        <p:blipFill>
          <a:blip r:embed="rId6" cstate="print">
            <a:extLst>
              <a:ext uri="{28A0092B-C50C-407E-A947-70E740481C1C}">
                <a14:useLocalDpi xmlns:a14="http://schemas.microsoft.com/office/drawing/2010/main" val="0"/>
              </a:ext>
            </a:extLst>
          </a:blip>
          <a:srcRect l="3847" t="2187" r="3185" b="6213"/>
          <a:stretch>
            <a:fillRect/>
          </a:stretch>
        </p:blipFill>
        <p:spPr bwMode="auto">
          <a:xfrm>
            <a:off x="1804307" y="685800"/>
            <a:ext cx="3948120" cy="5504612"/>
          </a:xfrm>
          <a:prstGeom prst="rect">
            <a:avLst/>
          </a:prstGeom>
          <a:noFill/>
          <a:ln w="76200" cmpd="tri">
            <a:solidFill>
              <a:schemeClr val="bg2">
                <a:lumMod val="25000"/>
              </a:schemeClr>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8460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1506"/>
                                        </p:tgtEl>
                                        <p:attrNameLst>
                                          <p:attrName>style.visibility</p:attrName>
                                        </p:attrNameLst>
                                      </p:cBhvr>
                                      <p:to>
                                        <p:strVal val="visible"/>
                                      </p:to>
                                    </p:set>
                                    <p:anim calcmode="lin" valueType="num">
                                      <p:cBhvr>
                                        <p:cTn id="7" dur="1000" fill="hold"/>
                                        <p:tgtEl>
                                          <p:spTgt spid="21506"/>
                                        </p:tgtEl>
                                        <p:attrNameLst>
                                          <p:attrName>ppt_w</p:attrName>
                                        </p:attrNameLst>
                                      </p:cBhvr>
                                      <p:tavLst>
                                        <p:tav tm="0">
                                          <p:val>
                                            <p:fltVal val="0"/>
                                          </p:val>
                                        </p:tav>
                                        <p:tav tm="100000">
                                          <p:val>
                                            <p:strVal val="#ppt_w"/>
                                          </p:val>
                                        </p:tav>
                                      </p:tavLst>
                                    </p:anim>
                                    <p:anim calcmode="lin" valueType="num">
                                      <p:cBhvr>
                                        <p:cTn id="8" dur="1000" fill="hold"/>
                                        <p:tgtEl>
                                          <p:spTgt spid="21506"/>
                                        </p:tgtEl>
                                        <p:attrNameLst>
                                          <p:attrName>ppt_h</p:attrName>
                                        </p:attrNameLst>
                                      </p:cBhvr>
                                      <p:tavLst>
                                        <p:tav tm="0">
                                          <p:val>
                                            <p:fltVal val="0"/>
                                          </p:val>
                                        </p:tav>
                                        <p:tav tm="100000">
                                          <p:val>
                                            <p:strVal val="#ppt_h"/>
                                          </p:val>
                                        </p:tav>
                                      </p:tavLst>
                                    </p:anim>
                                    <p:anim calcmode="lin" valueType="num">
                                      <p:cBhvr>
                                        <p:cTn id="9" dur="1000" fill="hold"/>
                                        <p:tgtEl>
                                          <p:spTgt spid="21506"/>
                                        </p:tgtEl>
                                        <p:attrNameLst>
                                          <p:attrName>style.rotation</p:attrName>
                                        </p:attrNameLst>
                                      </p:cBhvr>
                                      <p:tavLst>
                                        <p:tav tm="0">
                                          <p:val>
                                            <p:fltVal val="90"/>
                                          </p:val>
                                        </p:tav>
                                        <p:tav tm="100000">
                                          <p:val>
                                            <p:fltVal val="0"/>
                                          </p:val>
                                        </p:tav>
                                      </p:tavLst>
                                    </p:anim>
                                    <p:animEffect transition="in" filter="fade">
                                      <p:cBhvr>
                                        <p:cTn id="10" dur="1000"/>
                                        <p:tgtEl>
                                          <p:spTgt spid="215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duotone>
              <a:prstClr val="black"/>
              <a:schemeClr val="accent2">
                <a:tint val="45000"/>
                <a:satMod val="400000"/>
              </a:schemeClr>
            </a:duotone>
            <a:extLst>
              <a:ext uri="{BEBA8EAE-BF5A-486C-A8C5-ECC9F3942E4B}">
                <a14:imgProps xmlns:a14="http://schemas.microsoft.com/office/drawing/2010/main">
                  <a14:imgLayer r:embed="rId3">
                    <a14:imgEffect>
                      <a14:sharpenSoften amount="50000"/>
                    </a14:imgEffect>
                    <a14:imgEffect>
                      <a14:colorTemperature colorTemp="8800"/>
                    </a14:imgEffect>
                    <a14:imgEffect>
                      <a14:saturation sat="4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6040582" y="1143000"/>
            <a:ext cx="2971800" cy="2228850"/>
          </a:xfrm>
          <a:prstGeom prst="rect">
            <a:avLst/>
          </a:prstGeom>
          <a:ln w="76200" cap="rnd" cmpd="dbl">
            <a:solidFill>
              <a:schemeClr val="accent5">
                <a:lumMod val="50000"/>
              </a:schemeClr>
            </a:solidFill>
            <a:round/>
          </a:ln>
          <a:effectLst>
            <a:reflection blurRad="6350" stA="50000" endA="295" endPos="92000" dist="101600" dir="5400000" sy="-100000" algn="bl" rotWithShape="0"/>
          </a:effectLst>
          <a:scene3d>
            <a:camera prst="orthographicFront">
              <a:rot lat="529915" lon="2443276" rev="21459096"/>
            </a:camera>
            <a:lightRig rig="morning" dir="t"/>
          </a:scene3d>
          <a:sp3d extrusionH="82550" contourW="12700" prstMaterial="powder">
            <a:bevelT/>
            <a:bevelB/>
            <a:extrusionClr>
              <a:schemeClr val="bg2"/>
            </a:extrusionClr>
            <a:contourClr>
              <a:schemeClr val="tx2"/>
            </a:contourClr>
          </a:sp3d>
        </p:spPr>
      </p:pic>
      <p:sp>
        <p:nvSpPr>
          <p:cNvPr id="9" name="TextBox 8"/>
          <p:cNvSpPr txBox="1"/>
          <p:nvPr/>
        </p:nvSpPr>
        <p:spPr>
          <a:xfrm>
            <a:off x="50800" y="5943876"/>
            <a:ext cx="9093200" cy="769441"/>
          </a:xfrm>
          <a:prstGeom prst="rect">
            <a:avLst/>
          </a:prstGeom>
          <a:noFill/>
        </p:spPr>
        <p:txBody>
          <a:bodyPr wrap="square" rtlCol="0">
            <a:spAutoFit/>
          </a:bodyPr>
          <a:lstStyle/>
          <a:p>
            <a:pPr algn="just"/>
            <a:r>
              <a:rPr lang="en-US" sz="1400" b="1" i="1" spc="50" dirty="0" err="1"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Gintar</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ė Zorskaitė,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Vita Dūminytė,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doc.dr. Gražvydas Mykolas Paliulis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6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2011 m.</a:t>
            </a:r>
            <a:endParaRPr lang="en-US" sz="1600" b="1" i="1" spc="50" dirty="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endParaRPr>
          </a:p>
        </p:txBody>
      </p:sp>
      <p:pic>
        <p:nvPicPr>
          <p:cNvPr id="5" name="Picture 5"/>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47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077200" y="5552918"/>
            <a:ext cx="685799" cy="78191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2"/>
          <p:cNvSpPr>
            <a:spLocks noChangeArrowheads="1"/>
          </p:cNvSpPr>
          <p:nvPr/>
        </p:nvSpPr>
        <p:spPr bwMode="auto">
          <a:xfrm>
            <a:off x="304800" y="43543"/>
            <a:ext cx="646715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252413" algn="l" defTabSz="914400" rtl="0" eaLnBrk="1" fontAlgn="base" latinLnBrk="0" hangingPunct="1">
              <a:lnSpc>
                <a:spcPct val="100000"/>
              </a:lnSpc>
              <a:spcBef>
                <a:spcPct val="0"/>
              </a:spcBef>
              <a:spcAft>
                <a:spcPct val="0"/>
              </a:spcAft>
              <a:buClrTx/>
              <a:buSzTx/>
              <a:buFontTx/>
              <a:buNone/>
              <a:tabLst/>
            </a:pPr>
            <a:r>
              <a:rPr kumimoji="0" lang="en-GB"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Concept 2. </a:t>
            </a:r>
            <a:r>
              <a:rPr kumimoji="0" lang="en-GB"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The number of jobs in the districts of the town</a:t>
            </a:r>
            <a:r>
              <a:rPr kumimoji="0" lang="en-GB"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lt-LT" b="0" i="0" u="none" strike="noStrike" cap="none" normalizeH="0" baseline="0" dirty="0" smtClean="0">
              <a:ln>
                <a:noFill/>
              </a:ln>
              <a:solidFill>
                <a:schemeClr val="tx1"/>
              </a:solidFill>
              <a:effectLst/>
              <a:latin typeface="Arial" pitchFamily="34" charset="0"/>
              <a:cs typeface="Arial" pitchFamily="34" charset="0"/>
            </a:endParaRPr>
          </a:p>
          <a:p>
            <a:pPr marL="0" marR="0" lvl="0" indent="252413" algn="l" defTabSz="914400" rtl="0" eaLnBrk="0" fontAlgn="base" latinLnBrk="0" hangingPunct="0">
              <a:lnSpc>
                <a:spcPct val="100000"/>
              </a:lnSpc>
              <a:spcBef>
                <a:spcPct val="0"/>
              </a:spcBef>
              <a:spcAft>
                <a:spcPct val="0"/>
              </a:spcAft>
              <a:buClrTx/>
              <a:buSzTx/>
              <a:buFontTx/>
              <a:buNone/>
              <a:tabLst/>
            </a:pPr>
            <a:endParaRPr kumimoji="0" lang="lt-LT" b="0" i="0" u="none" strike="noStrike" cap="none" normalizeH="0" baseline="0" dirty="0" smtClean="0">
              <a:ln>
                <a:noFill/>
              </a:ln>
              <a:solidFill>
                <a:schemeClr val="tx1"/>
              </a:solidFill>
              <a:effectLst/>
              <a:latin typeface="Arial" pitchFamily="34" charset="0"/>
              <a:cs typeface="Arial" pitchFamily="34" charset="0"/>
            </a:endParaRPr>
          </a:p>
        </p:txBody>
      </p:sp>
      <p:pic>
        <p:nvPicPr>
          <p:cNvPr id="22529" name="Picture 1" descr="Vilnius_darbo vietos_clip"/>
          <p:cNvPicPr>
            <a:picLocks noChangeAspect="1" noChangeArrowheads="1"/>
          </p:cNvPicPr>
          <p:nvPr/>
        </p:nvPicPr>
        <p:blipFill>
          <a:blip r:embed="rId6" cstate="print">
            <a:extLst>
              <a:ext uri="{28A0092B-C50C-407E-A947-70E740481C1C}">
                <a14:useLocalDpi xmlns:a14="http://schemas.microsoft.com/office/drawing/2010/main" val="0"/>
              </a:ext>
            </a:extLst>
          </a:blip>
          <a:srcRect l="5035" t="1596" r="8684" b="9622"/>
          <a:stretch>
            <a:fillRect/>
          </a:stretch>
        </p:blipFill>
        <p:spPr bwMode="auto">
          <a:xfrm>
            <a:off x="1905000" y="556334"/>
            <a:ext cx="3962400" cy="5778500"/>
          </a:xfrm>
          <a:prstGeom prst="rect">
            <a:avLst/>
          </a:prstGeom>
          <a:noFill/>
          <a:ln w="76200" cmpd="tri">
            <a:solidFill>
              <a:schemeClr val="bg2">
                <a:lumMod val="2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4957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2529"/>
                                        </p:tgtEl>
                                        <p:attrNameLst>
                                          <p:attrName>style.visibility</p:attrName>
                                        </p:attrNameLst>
                                      </p:cBhvr>
                                      <p:to>
                                        <p:strVal val="visible"/>
                                      </p:to>
                                    </p:set>
                                    <p:anim calcmode="lin" valueType="num">
                                      <p:cBhvr>
                                        <p:cTn id="7" dur="1000" fill="hold"/>
                                        <p:tgtEl>
                                          <p:spTgt spid="22529"/>
                                        </p:tgtEl>
                                        <p:attrNameLst>
                                          <p:attrName>ppt_w</p:attrName>
                                        </p:attrNameLst>
                                      </p:cBhvr>
                                      <p:tavLst>
                                        <p:tav tm="0">
                                          <p:val>
                                            <p:fltVal val="0"/>
                                          </p:val>
                                        </p:tav>
                                        <p:tav tm="100000">
                                          <p:val>
                                            <p:strVal val="#ppt_w"/>
                                          </p:val>
                                        </p:tav>
                                      </p:tavLst>
                                    </p:anim>
                                    <p:anim calcmode="lin" valueType="num">
                                      <p:cBhvr>
                                        <p:cTn id="8" dur="1000" fill="hold"/>
                                        <p:tgtEl>
                                          <p:spTgt spid="22529"/>
                                        </p:tgtEl>
                                        <p:attrNameLst>
                                          <p:attrName>ppt_h</p:attrName>
                                        </p:attrNameLst>
                                      </p:cBhvr>
                                      <p:tavLst>
                                        <p:tav tm="0">
                                          <p:val>
                                            <p:fltVal val="0"/>
                                          </p:val>
                                        </p:tav>
                                        <p:tav tm="100000">
                                          <p:val>
                                            <p:strVal val="#ppt_h"/>
                                          </p:val>
                                        </p:tav>
                                      </p:tavLst>
                                    </p:anim>
                                    <p:anim calcmode="lin" valueType="num">
                                      <p:cBhvr>
                                        <p:cTn id="9" dur="1000" fill="hold"/>
                                        <p:tgtEl>
                                          <p:spTgt spid="22529"/>
                                        </p:tgtEl>
                                        <p:attrNameLst>
                                          <p:attrName>style.rotation</p:attrName>
                                        </p:attrNameLst>
                                      </p:cBhvr>
                                      <p:tavLst>
                                        <p:tav tm="0">
                                          <p:val>
                                            <p:fltVal val="90"/>
                                          </p:val>
                                        </p:tav>
                                        <p:tav tm="100000">
                                          <p:val>
                                            <p:fltVal val="0"/>
                                          </p:val>
                                        </p:tav>
                                      </p:tavLst>
                                    </p:anim>
                                    <p:animEffect transition="in" filter="fade">
                                      <p:cBhvr>
                                        <p:cTn id="10" dur="1000"/>
                                        <p:tgtEl>
                                          <p:spTgt spid="225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duotone>
              <a:prstClr val="black"/>
              <a:schemeClr val="accent2">
                <a:tint val="45000"/>
                <a:satMod val="400000"/>
              </a:schemeClr>
            </a:duotone>
            <a:extLst>
              <a:ext uri="{BEBA8EAE-BF5A-486C-A8C5-ECC9F3942E4B}">
                <a14:imgProps xmlns:a14="http://schemas.microsoft.com/office/drawing/2010/main">
                  <a14:imgLayer r:embed="rId3">
                    <a14:imgEffect>
                      <a14:sharpenSoften amount="50000"/>
                    </a14:imgEffect>
                    <a14:imgEffect>
                      <a14:colorTemperature colorTemp="8800"/>
                    </a14:imgEffect>
                    <a14:imgEffect>
                      <a14:saturation sat="4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6040582" y="1143000"/>
            <a:ext cx="2971800" cy="2228850"/>
          </a:xfrm>
          <a:prstGeom prst="rect">
            <a:avLst/>
          </a:prstGeom>
          <a:ln w="76200" cap="rnd" cmpd="dbl">
            <a:solidFill>
              <a:schemeClr val="accent5">
                <a:lumMod val="50000"/>
              </a:schemeClr>
            </a:solidFill>
            <a:round/>
          </a:ln>
          <a:effectLst>
            <a:reflection blurRad="6350" stA="50000" endA="295" endPos="92000" dist="101600" dir="5400000" sy="-100000" algn="bl" rotWithShape="0"/>
          </a:effectLst>
          <a:scene3d>
            <a:camera prst="orthographicFront">
              <a:rot lat="529915" lon="2443276" rev="21459096"/>
            </a:camera>
            <a:lightRig rig="morning" dir="t"/>
          </a:scene3d>
          <a:sp3d extrusionH="82550" contourW="12700" prstMaterial="powder">
            <a:bevelT/>
            <a:bevelB/>
            <a:extrusionClr>
              <a:schemeClr val="bg2"/>
            </a:extrusionClr>
            <a:contourClr>
              <a:schemeClr val="tx2"/>
            </a:contourClr>
          </a:sp3d>
        </p:spPr>
      </p:pic>
      <p:sp>
        <p:nvSpPr>
          <p:cNvPr id="9" name="TextBox 8"/>
          <p:cNvSpPr txBox="1"/>
          <p:nvPr/>
        </p:nvSpPr>
        <p:spPr>
          <a:xfrm>
            <a:off x="50800" y="5943876"/>
            <a:ext cx="9093200" cy="769441"/>
          </a:xfrm>
          <a:prstGeom prst="rect">
            <a:avLst/>
          </a:prstGeom>
          <a:noFill/>
        </p:spPr>
        <p:txBody>
          <a:bodyPr wrap="square" rtlCol="0">
            <a:spAutoFit/>
          </a:bodyPr>
          <a:lstStyle/>
          <a:p>
            <a:pPr algn="just"/>
            <a:r>
              <a:rPr lang="en-US" sz="1400" b="1" i="1" spc="50" dirty="0" err="1"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Gintar</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ė Zorskaitė,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Vita Dūminytė,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doc.dr. Gražvydas Mykolas Paliulis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6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2011 m.</a:t>
            </a:r>
            <a:endParaRPr lang="en-US" sz="1600" b="1" i="1" spc="50" dirty="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endParaRPr>
          </a:p>
        </p:txBody>
      </p:sp>
      <p:pic>
        <p:nvPicPr>
          <p:cNvPr id="5" name="Picture 5"/>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47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077200" y="5552918"/>
            <a:ext cx="685799" cy="78191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28600" y="219670"/>
            <a:ext cx="6553200" cy="646331"/>
          </a:xfrm>
          <a:prstGeom prst="rect">
            <a:avLst/>
          </a:prstGeom>
        </p:spPr>
        <p:txBody>
          <a:bodyPr wrap="square">
            <a:spAutoFit/>
          </a:bodyPr>
          <a:lstStyle/>
          <a:p>
            <a:r>
              <a:rPr lang="en-GB" b="1" i="1" dirty="0">
                <a:latin typeface="Arial" pitchFamily="34" charset="0"/>
                <a:cs typeface="Arial" pitchFamily="34" charset="0"/>
              </a:rPr>
              <a:t>Concept 3. </a:t>
            </a:r>
            <a:r>
              <a:rPr lang="en-GB" i="1" dirty="0">
                <a:latin typeface="Arial" pitchFamily="34" charset="0"/>
                <a:cs typeface="Arial" pitchFamily="34" charset="0"/>
              </a:rPr>
              <a:t>Distribution of the large daily transport flows on the street network of the town. </a:t>
            </a:r>
            <a:endParaRPr lang="lt-LT" dirty="0">
              <a:latin typeface="Arial" pitchFamily="34" charset="0"/>
              <a:cs typeface="Arial" pitchFamily="34" charset="0"/>
            </a:endParaRPr>
          </a:p>
        </p:txBody>
      </p:sp>
      <p:pic>
        <p:nvPicPr>
          <p:cNvPr id="24578" name="Picture 2" descr="Vilnius_srautai paros_clip"/>
          <p:cNvPicPr>
            <a:picLocks noChangeAspect="1" noChangeArrowheads="1"/>
          </p:cNvPicPr>
          <p:nvPr/>
        </p:nvPicPr>
        <p:blipFill>
          <a:blip r:embed="rId6" cstate="print">
            <a:extLst>
              <a:ext uri="{28A0092B-C50C-407E-A947-70E740481C1C}">
                <a14:useLocalDpi xmlns:a14="http://schemas.microsoft.com/office/drawing/2010/main" val="0"/>
              </a:ext>
            </a:extLst>
          </a:blip>
          <a:srcRect l="1164" t="15" r="4486" b="18755"/>
          <a:stretch>
            <a:fillRect/>
          </a:stretch>
        </p:blipFill>
        <p:spPr bwMode="auto">
          <a:xfrm>
            <a:off x="1752600" y="933538"/>
            <a:ext cx="4298868" cy="5310944"/>
          </a:xfrm>
          <a:prstGeom prst="rect">
            <a:avLst/>
          </a:prstGeom>
          <a:noFill/>
          <a:ln w="76200" cmpd="tri">
            <a:solidFill>
              <a:schemeClr val="bg2">
                <a:lumMod val="25000"/>
              </a:schemeClr>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4957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4578"/>
                                        </p:tgtEl>
                                        <p:attrNameLst>
                                          <p:attrName>style.visibility</p:attrName>
                                        </p:attrNameLst>
                                      </p:cBhvr>
                                      <p:to>
                                        <p:strVal val="visible"/>
                                      </p:to>
                                    </p:set>
                                    <p:anim calcmode="lin" valueType="num">
                                      <p:cBhvr>
                                        <p:cTn id="7" dur="1000" fill="hold"/>
                                        <p:tgtEl>
                                          <p:spTgt spid="24578"/>
                                        </p:tgtEl>
                                        <p:attrNameLst>
                                          <p:attrName>ppt_w</p:attrName>
                                        </p:attrNameLst>
                                      </p:cBhvr>
                                      <p:tavLst>
                                        <p:tav tm="0">
                                          <p:val>
                                            <p:fltVal val="0"/>
                                          </p:val>
                                        </p:tav>
                                        <p:tav tm="100000">
                                          <p:val>
                                            <p:strVal val="#ppt_w"/>
                                          </p:val>
                                        </p:tav>
                                      </p:tavLst>
                                    </p:anim>
                                    <p:anim calcmode="lin" valueType="num">
                                      <p:cBhvr>
                                        <p:cTn id="8" dur="1000" fill="hold"/>
                                        <p:tgtEl>
                                          <p:spTgt spid="24578"/>
                                        </p:tgtEl>
                                        <p:attrNameLst>
                                          <p:attrName>ppt_h</p:attrName>
                                        </p:attrNameLst>
                                      </p:cBhvr>
                                      <p:tavLst>
                                        <p:tav tm="0">
                                          <p:val>
                                            <p:fltVal val="0"/>
                                          </p:val>
                                        </p:tav>
                                        <p:tav tm="100000">
                                          <p:val>
                                            <p:strVal val="#ppt_h"/>
                                          </p:val>
                                        </p:tav>
                                      </p:tavLst>
                                    </p:anim>
                                    <p:anim calcmode="lin" valueType="num">
                                      <p:cBhvr>
                                        <p:cTn id="9" dur="1000" fill="hold"/>
                                        <p:tgtEl>
                                          <p:spTgt spid="24578"/>
                                        </p:tgtEl>
                                        <p:attrNameLst>
                                          <p:attrName>style.rotation</p:attrName>
                                        </p:attrNameLst>
                                      </p:cBhvr>
                                      <p:tavLst>
                                        <p:tav tm="0">
                                          <p:val>
                                            <p:fltVal val="90"/>
                                          </p:val>
                                        </p:tav>
                                        <p:tav tm="100000">
                                          <p:val>
                                            <p:fltVal val="0"/>
                                          </p:val>
                                        </p:tav>
                                      </p:tavLst>
                                    </p:anim>
                                    <p:animEffect transition="in" filter="fade">
                                      <p:cBhvr>
                                        <p:cTn id="10" dur="1000"/>
                                        <p:tgtEl>
                                          <p:spTgt spid="245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duotone>
              <a:prstClr val="black"/>
              <a:schemeClr val="accent2">
                <a:tint val="45000"/>
                <a:satMod val="400000"/>
              </a:schemeClr>
            </a:duotone>
            <a:extLst>
              <a:ext uri="{BEBA8EAE-BF5A-486C-A8C5-ECC9F3942E4B}">
                <a14:imgProps xmlns:a14="http://schemas.microsoft.com/office/drawing/2010/main">
                  <a14:imgLayer r:embed="rId4">
                    <a14:imgEffect>
                      <a14:sharpenSoften amount="50000"/>
                    </a14:imgEffect>
                    <a14:imgEffect>
                      <a14:colorTemperature colorTemp="8800"/>
                    </a14:imgEffect>
                    <a14:imgEffect>
                      <a14:saturation sat="4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6040582" y="1143000"/>
            <a:ext cx="2971800" cy="2228850"/>
          </a:xfrm>
          <a:prstGeom prst="rect">
            <a:avLst/>
          </a:prstGeom>
          <a:ln w="76200" cap="rnd" cmpd="dbl">
            <a:solidFill>
              <a:schemeClr val="accent5">
                <a:lumMod val="50000"/>
              </a:schemeClr>
            </a:solidFill>
            <a:round/>
          </a:ln>
          <a:effectLst>
            <a:reflection blurRad="6350" stA="50000" endA="295" endPos="92000" dist="101600" dir="5400000" sy="-100000" algn="bl" rotWithShape="0"/>
          </a:effectLst>
          <a:scene3d>
            <a:camera prst="orthographicFront">
              <a:rot lat="529915" lon="2443276" rev="21459096"/>
            </a:camera>
            <a:lightRig rig="morning" dir="t"/>
          </a:scene3d>
          <a:sp3d extrusionH="82550" contourW="12700" prstMaterial="powder">
            <a:bevelT/>
            <a:bevelB/>
            <a:extrusionClr>
              <a:schemeClr val="bg2"/>
            </a:extrusionClr>
            <a:contourClr>
              <a:schemeClr val="tx2"/>
            </a:contourClr>
          </a:sp3d>
        </p:spPr>
      </p:pic>
      <p:sp>
        <p:nvSpPr>
          <p:cNvPr id="9" name="TextBox 8"/>
          <p:cNvSpPr txBox="1"/>
          <p:nvPr/>
        </p:nvSpPr>
        <p:spPr>
          <a:xfrm>
            <a:off x="50800" y="5943876"/>
            <a:ext cx="9093200" cy="769441"/>
          </a:xfrm>
          <a:prstGeom prst="rect">
            <a:avLst/>
          </a:prstGeom>
          <a:noFill/>
        </p:spPr>
        <p:txBody>
          <a:bodyPr wrap="square" rtlCol="0">
            <a:spAutoFit/>
          </a:bodyPr>
          <a:lstStyle/>
          <a:p>
            <a:pPr algn="just"/>
            <a:r>
              <a:rPr lang="en-US" sz="1400" b="1" i="1" spc="50" dirty="0" err="1"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Gintar</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ė Zorskaitė,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Vita Dūminytė,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doc.dr. Gražvydas Mykolas Paliulis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6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2011 m.</a:t>
            </a:r>
            <a:endParaRPr lang="en-US" sz="1600" b="1" i="1" spc="50" dirty="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endParaRPr>
          </a:p>
        </p:txBody>
      </p:sp>
      <p:pic>
        <p:nvPicPr>
          <p:cNvPr id="5" name="Picture 5"/>
          <p:cNvPicPr>
            <a:picLocks noChangeAspect="1" noChangeArrowheads="1"/>
          </p:cNvPicPr>
          <p:nvPr/>
        </p:nvPicPr>
        <p:blipFill>
          <a:blip r:embed="rId5">
            <a:extLst>
              <a:ext uri="{BEBA8EAE-BF5A-486C-A8C5-ECC9F3942E4B}">
                <a14:imgProps xmlns:a14="http://schemas.microsoft.com/office/drawing/2010/main">
                  <a14:imgLayer r:embed="rId6">
                    <a14:imgEffect>
                      <a14:colorTemperature colorTemp="47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077200" y="5552918"/>
            <a:ext cx="685799" cy="78191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a:spLocks noChangeArrowheads="1"/>
          </p:cNvSpPr>
          <p:nvPr/>
        </p:nvSpPr>
        <p:spPr bwMode="auto">
          <a:xfrm>
            <a:off x="50800" y="424543"/>
            <a:ext cx="627380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252413" algn="just" defTabSz="914400" rtl="0" eaLnBrk="1" fontAlgn="base" latinLnBrk="0" hangingPunct="1">
              <a:lnSpc>
                <a:spcPct val="100000"/>
              </a:lnSpc>
              <a:spcBef>
                <a:spcPct val="0"/>
              </a:spcBef>
              <a:spcAft>
                <a:spcPct val="0"/>
              </a:spcAft>
              <a:buClrTx/>
              <a:buSzTx/>
              <a:buFontTx/>
              <a:buNone/>
              <a:tabLst/>
            </a:pPr>
            <a:r>
              <a:rPr kumimoji="0" lang="en-GB"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 2020 electric cars will account for 10% of the EU fleet, this is an optimistic tendency of Lithuania and it would be a really if 21.000 electric cars are register every year.</a:t>
            </a:r>
            <a:endParaRPr kumimoji="0" lang="en-GB"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t-LT"/>
          </a:p>
        </p:txBody>
      </p:sp>
      <p:graphicFrame>
        <p:nvGraphicFramePr>
          <p:cNvPr id="4" name="Object 3"/>
          <p:cNvGraphicFramePr>
            <a:graphicFrameLocks noChangeAspect="1"/>
          </p:cNvGraphicFramePr>
          <p:nvPr>
            <p:extLst>
              <p:ext uri="{D42A27DB-BD31-4B8C-83A1-F6EECF244321}">
                <p14:modId xmlns:p14="http://schemas.microsoft.com/office/powerpoint/2010/main" val="3611233309"/>
              </p:ext>
            </p:extLst>
          </p:nvPr>
        </p:nvGraphicFramePr>
        <p:xfrm>
          <a:off x="161471" y="1676400"/>
          <a:ext cx="6052457" cy="3138311"/>
        </p:xfrm>
        <a:graphic>
          <a:graphicData uri="http://schemas.openxmlformats.org/presentationml/2006/ole">
            <mc:AlternateContent xmlns:mc="http://schemas.openxmlformats.org/markup-compatibility/2006">
              <mc:Choice xmlns:v="urn:schemas-microsoft-com:vml" Requires="v">
                <p:oleObj spid="_x0000_s25616" name="Picture" r:id="rId7" imgW="3084491" imgH="1602134" progId="Word.Picture.8">
                  <p:embed/>
                </p:oleObj>
              </mc:Choice>
              <mc:Fallback>
                <p:oleObj name="Picture" r:id="rId7" imgW="3084491" imgH="1602134" progId="Word.Picture.8">
                  <p:embed/>
                  <p:pic>
                    <p:nvPicPr>
                      <p:cNvPr id="0" name="Object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1471" y="1676400"/>
                        <a:ext cx="6052457" cy="3138311"/>
                      </a:xfrm>
                      <a:prstGeom prst="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pic>
                </p:oleObj>
              </mc:Fallback>
            </mc:AlternateContent>
          </a:graphicData>
        </a:graphic>
      </p:graphicFrame>
      <p:sp>
        <p:nvSpPr>
          <p:cNvPr id="6" name="Rectangle 4"/>
          <p:cNvSpPr>
            <a:spLocks noChangeArrowheads="1"/>
          </p:cNvSpPr>
          <p:nvPr/>
        </p:nvSpPr>
        <p:spPr bwMode="auto">
          <a:xfrm>
            <a:off x="152400" y="4950590"/>
            <a:ext cx="625491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Fig 6. </a:t>
            </a:r>
            <a:r>
              <a:rPr kumimoji="0" lang="en-GB"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Tendency of the number of electric cars in Lithuania in 2020</a:t>
            </a:r>
            <a:r>
              <a:rPr kumimoji="0" lang="lt-LT"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en-GB" sz="1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544957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duotone>
              <a:prstClr val="black"/>
              <a:schemeClr val="accent2">
                <a:tint val="45000"/>
                <a:satMod val="400000"/>
              </a:schemeClr>
            </a:duotone>
            <a:extLst>
              <a:ext uri="{BEBA8EAE-BF5A-486C-A8C5-ECC9F3942E4B}">
                <a14:imgProps xmlns:a14="http://schemas.microsoft.com/office/drawing/2010/main">
                  <a14:imgLayer r:embed="rId3">
                    <a14:imgEffect>
                      <a14:sharpenSoften amount="50000"/>
                    </a14:imgEffect>
                    <a14:imgEffect>
                      <a14:colorTemperature colorTemp="8800"/>
                    </a14:imgEffect>
                    <a14:imgEffect>
                      <a14:saturation sat="4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6040582" y="1143000"/>
            <a:ext cx="2971800" cy="2228850"/>
          </a:xfrm>
          <a:prstGeom prst="rect">
            <a:avLst/>
          </a:prstGeom>
          <a:ln w="76200" cap="rnd" cmpd="dbl">
            <a:solidFill>
              <a:schemeClr val="accent5">
                <a:lumMod val="50000"/>
              </a:schemeClr>
            </a:solidFill>
            <a:round/>
          </a:ln>
          <a:effectLst>
            <a:reflection blurRad="6350" stA="50000" endA="295" endPos="92000" dist="101600" dir="5400000" sy="-100000" algn="bl" rotWithShape="0"/>
          </a:effectLst>
          <a:scene3d>
            <a:camera prst="orthographicFront">
              <a:rot lat="529915" lon="2443276" rev="21459096"/>
            </a:camera>
            <a:lightRig rig="morning" dir="t"/>
          </a:scene3d>
          <a:sp3d extrusionH="82550" contourW="12700" prstMaterial="powder">
            <a:bevelT/>
            <a:bevelB/>
            <a:extrusionClr>
              <a:schemeClr val="bg2"/>
            </a:extrusionClr>
            <a:contourClr>
              <a:schemeClr val="tx2"/>
            </a:contourClr>
          </a:sp3d>
        </p:spPr>
      </p:pic>
      <p:sp>
        <p:nvSpPr>
          <p:cNvPr id="9" name="TextBox 8"/>
          <p:cNvSpPr txBox="1"/>
          <p:nvPr/>
        </p:nvSpPr>
        <p:spPr>
          <a:xfrm>
            <a:off x="50800" y="5943876"/>
            <a:ext cx="9093200" cy="769441"/>
          </a:xfrm>
          <a:prstGeom prst="rect">
            <a:avLst/>
          </a:prstGeom>
          <a:noFill/>
        </p:spPr>
        <p:txBody>
          <a:bodyPr wrap="square" rtlCol="0">
            <a:spAutoFit/>
          </a:bodyPr>
          <a:lstStyle/>
          <a:p>
            <a:pPr algn="just"/>
            <a:r>
              <a:rPr lang="en-US" sz="1400" b="1" i="1" spc="50" dirty="0" err="1"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Gintar</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ė Zorskaitė,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Vita Dūminytė,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doc.dr. Gražvydas Mykolas Paliulis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6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2011 m.</a:t>
            </a:r>
            <a:endParaRPr lang="en-US" sz="1600" b="1" i="1" spc="50" dirty="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endParaRPr>
          </a:p>
        </p:txBody>
      </p:sp>
      <p:pic>
        <p:nvPicPr>
          <p:cNvPr id="5" name="Picture 5"/>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47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077200" y="5552918"/>
            <a:ext cx="685799" cy="78191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 1"/>
          <p:cNvGraphicFramePr>
            <a:graphicFrameLocks noGrp="1"/>
          </p:cNvGraphicFramePr>
          <p:nvPr>
            <p:extLst>
              <p:ext uri="{D42A27DB-BD31-4B8C-83A1-F6EECF244321}">
                <p14:modId xmlns:p14="http://schemas.microsoft.com/office/powerpoint/2010/main" val="1024078861"/>
              </p:ext>
            </p:extLst>
          </p:nvPr>
        </p:nvGraphicFramePr>
        <p:xfrm>
          <a:off x="228600" y="533400"/>
          <a:ext cx="6019800" cy="5254189"/>
        </p:xfrm>
        <a:graphic>
          <a:graphicData uri="http://schemas.openxmlformats.org/drawingml/2006/table">
            <a:tbl>
              <a:tblPr>
                <a:tableStyleId>{5C22544A-7EE6-4342-B048-85BDC9FD1C3A}</a:tableStyleId>
              </a:tblPr>
              <a:tblGrid>
                <a:gridCol w="6019800"/>
              </a:tblGrid>
              <a:tr h="234659">
                <a:tc>
                  <a:txBody>
                    <a:bodyPr/>
                    <a:lstStyle/>
                    <a:p>
                      <a:pPr algn="ctr">
                        <a:spcAft>
                          <a:spcPts val="0"/>
                        </a:spcAft>
                      </a:pPr>
                      <a:r>
                        <a:rPr lang="en-GB" sz="1600" b="1" dirty="0">
                          <a:effectLst/>
                          <a:latin typeface="Arial" pitchFamily="34" charset="0"/>
                          <a:cs typeface="Arial" pitchFamily="34" charset="0"/>
                        </a:rPr>
                        <a:t>Strengths</a:t>
                      </a:r>
                      <a:endParaRPr lang="lt-LT" sz="1600" b="1" dirty="0">
                        <a:effectLst/>
                        <a:latin typeface="Arial" pitchFamily="34" charset="0"/>
                        <a:ea typeface="Times New Roman"/>
                        <a:cs typeface="Arial" pitchFamily="34" charset="0"/>
                      </a:endParaRPr>
                    </a:p>
                  </a:txBody>
                  <a:tcPr marL="58025" marR="58025" marT="0" marB="0"/>
                </a:tc>
              </a:tr>
              <a:tr h="2473325">
                <a:tc>
                  <a:txBody>
                    <a:bodyPr/>
                    <a:lstStyle/>
                    <a:p>
                      <a:pPr algn="just">
                        <a:spcAft>
                          <a:spcPts val="0"/>
                        </a:spcAft>
                      </a:pPr>
                      <a:r>
                        <a:rPr lang="en-GB" sz="1600" dirty="0">
                          <a:effectLst/>
                          <a:latin typeface="Arial" pitchFamily="34" charset="0"/>
                          <a:cs typeface="Arial" pitchFamily="34" charset="0"/>
                        </a:rPr>
                        <a:t>+ Electric cars are noiseless </a:t>
                      </a:r>
                      <a:endParaRPr lang="lt-LT" sz="1600" dirty="0">
                        <a:effectLst/>
                        <a:latin typeface="Arial" pitchFamily="34" charset="0"/>
                        <a:cs typeface="Arial" pitchFamily="34" charset="0"/>
                      </a:endParaRPr>
                    </a:p>
                    <a:p>
                      <a:pPr algn="just">
                        <a:spcAft>
                          <a:spcPts val="0"/>
                        </a:spcAft>
                      </a:pPr>
                      <a:r>
                        <a:rPr lang="en-GB" sz="1600" dirty="0">
                          <a:effectLst/>
                          <a:latin typeface="Arial" pitchFamily="34" charset="0"/>
                          <a:cs typeface="Arial" pitchFamily="34" charset="0"/>
                        </a:rPr>
                        <a:t>+ They are environment friendly, generate no emissions</a:t>
                      </a:r>
                      <a:endParaRPr lang="lt-LT" sz="1600" dirty="0">
                        <a:effectLst/>
                        <a:latin typeface="Arial" pitchFamily="34" charset="0"/>
                        <a:cs typeface="Arial" pitchFamily="34" charset="0"/>
                      </a:endParaRPr>
                    </a:p>
                    <a:p>
                      <a:pPr algn="just">
                        <a:spcAft>
                          <a:spcPts val="0"/>
                        </a:spcAft>
                      </a:pPr>
                      <a:r>
                        <a:rPr lang="en-GB" sz="1600" dirty="0">
                          <a:effectLst/>
                          <a:latin typeface="Arial" pitchFamily="34" charset="0"/>
                          <a:cs typeface="Arial" pitchFamily="34" charset="0"/>
                        </a:rPr>
                        <a:t>+ Run of an electric car is sufficient for trips within the town as trips of 80% of European citizens do not exceed 60 km per day</a:t>
                      </a:r>
                      <a:endParaRPr lang="lt-LT" sz="1600" dirty="0">
                        <a:effectLst/>
                        <a:latin typeface="Arial" pitchFamily="34" charset="0"/>
                        <a:cs typeface="Arial" pitchFamily="34" charset="0"/>
                      </a:endParaRPr>
                    </a:p>
                    <a:p>
                      <a:pPr algn="just">
                        <a:spcAft>
                          <a:spcPts val="0"/>
                        </a:spcAft>
                      </a:pPr>
                      <a:r>
                        <a:rPr lang="en-GB" sz="1600" dirty="0">
                          <a:effectLst/>
                          <a:latin typeface="Arial" pitchFamily="34" charset="0"/>
                          <a:cs typeface="Arial" pitchFamily="34" charset="0"/>
                        </a:rPr>
                        <a:t>+ A car could be charged while driving</a:t>
                      </a:r>
                      <a:endParaRPr lang="lt-LT" sz="1600" dirty="0">
                        <a:effectLst/>
                        <a:latin typeface="Arial" pitchFamily="34" charset="0"/>
                        <a:cs typeface="Arial" pitchFamily="34" charset="0"/>
                      </a:endParaRPr>
                    </a:p>
                    <a:p>
                      <a:pPr algn="just">
                        <a:spcAft>
                          <a:spcPts val="0"/>
                        </a:spcAft>
                      </a:pPr>
                      <a:r>
                        <a:rPr lang="en-GB" sz="1600" dirty="0">
                          <a:effectLst/>
                          <a:latin typeface="Arial" pitchFamily="34" charset="0"/>
                          <a:cs typeface="Arial" pitchFamily="34" charset="0"/>
                        </a:rPr>
                        <a:t>+ Small electric cars raise less problems related to street capacity and parking</a:t>
                      </a:r>
                      <a:endParaRPr lang="lt-LT" sz="1600" dirty="0">
                        <a:effectLst/>
                        <a:latin typeface="Arial" pitchFamily="34" charset="0"/>
                        <a:cs typeface="Arial" pitchFamily="34" charset="0"/>
                      </a:endParaRPr>
                    </a:p>
                    <a:p>
                      <a:pPr algn="just">
                        <a:spcAft>
                          <a:spcPts val="0"/>
                        </a:spcAft>
                      </a:pPr>
                      <a:r>
                        <a:rPr lang="en-GB" sz="1600" dirty="0">
                          <a:effectLst/>
                          <a:latin typeface="Arial" pitchFamily="34" charset="0"/>
                          <a:cs typeface="Arial" pitchFamily="34" charset="0"/>
                        </a:rPr>
                        <a:t>+ Electric car maintenance costs are 20% lower, while service costs are 50% lower compared to internal-combustion cars</a:t>
                      </a:r>
                      <a:endParaRPr lang="lt-LT" sz="1600" dirty="0">
                        <a:effectLst/>
                        <a:latin typeface="Arial" pitchFamily="34" charset="0"/>
                        <a:ea typeface="Times New Roman"/>
                        <a:cs typeface="Arial" pitchFamily="34" charset="0"/>
                      </a:endParaRPr>
                    </a:p>
                  </a:txBody>
                  <a:tcPr marL="58025" marR="58025" marT="0" marB="0"/>
                </a:tc>
              </a:tr>
              <a:tr h="234659">
                <a:tc>
                  <a:txBody>
                    <a:bodyPr/>
                    <a:lstStyle/>
                    <a:p>
                      <a:pPr algn="ctr">
                        <a:spcAft>
                          <a:spcPts val="0"/>
                        </a:spcAft>
                      </a:pPr>
                      <a:r>
                        <a:rPr lang="en-GB" sz="1600" b="1" dirty="0">
                          <a:effectLst/>
                          <a:latin typeface="Arial" pitchFamily="34" charset="0"/>
                          <a:cs typeface="Arial" pitchFamily="34" charset="0"/>
                        </a:rPr>
                        <a:t>Opportunities</a:t>
                      </a:r>
                      <a:endParaRPr lang="lt-LT" sz="1600" b="1" dirty="0">
                        <a:effectLst/>
                        <a:latin typeface="Arial" pitchFamily="34" charset="0"/>
                        <a:ea typeface="Times New Roman"/>
                        <a:cs typeface="Arial" pitchFamily="34" charset="0"/>
                      </a:endParaRPr>
                    </a:p>
                  </a:txBody>
                  <a:tcPr marL="58025" marR="58025" marT="0" marB="0"/>
                </a:tc>
              </a:tr>
              <a:tr h="2293184">
                <a:tc>
                  <a:txBody>
                    <a:bodyPr/>
                    <a:lstStyle/>
                    <a:p>
                      <a:pPr algn="just">
                        <a:spcAft>
                          <a:spcPts val="0"/>
                        </a:spcAft>
                      </a:pPr>
                      <a:r>
                        <a:rPr lang="en-GB" sz="1600" dirty="0">
                          <a:effectLst/>
                          <a:latin typeface="Arial" pitchFamily="34" charset="0"/>
                          <a:cs typeface="Arial" pitchFamily="34" charset="0"/>
                        </a:rPr>
                        <a:t>- </a:t>
                      </a:r>
                      <a:r>
                        <a:rPr lang="en-GB" sz="1600">
                          <a:effectLst/>
                          <a:latin typeface="Arial" pitchFamily="34" charset="0"/>
                          <a:cs typeface="Arial" pitchFamily="34" charset="0"/>
                        </a:rPr>
                        <a:t>Strict </a:t>
                      </a:r>
                      <a:r>
                        <a:rPr lang="en-GB" sz="1600" smtClean="0">
                          <a:effectLst/>
                          <a:latin typeface="Arial" pitchFamily="34" charset="0"/>
                          <a:cs typeface="Arial" pitchFamily="34" charset="0"/>
                        </a:rPr>
                        <a:t>EU </a:t>
                      </a:r>
                      <a:r>
                        <a:rPr lang="en-GB" sz="1600" dirty="0">
                          <a:effectLst/>
                          <a:latin typeface="Arial" pitchFamily="34" charset="0"/>
                          <a:cs typeface="Arial" pitchFamily="34" charset="0"/>
                        </a:rPr>
                        <a:t>environmental requirements encourage use of electric cars</a:t>
                      </a:r>
                      <a:endParaRPr lang="lt-LT" sz="1600" dirty="0">
                        <a:effectLst/>
                        <a:latin typeface="Arial" pitchFamily="34" charset="0"/>
                        <a:cs typeface="Arial" pitchFamily="34" charset="0"/>
                      </a:endParaRPr>
                    </a:p>
                    <a:p>
                      <a:pPr algn="just">
                        <a:spcAft>
                          <a:spcPts val="0"/>
                        </a:spcAft>
                      </a:pPr>
                      <a:r>
                        <a:rPr lang="en-GB" sz="1600" dirty="0">
                          <a:effectLst/>
                          <a:latin typeface="Arial" pitchFamily="34" charset="0"/>
                          <a:cs typeface="Arial" pitchFamily="34" charset="0"/>
                        </a:rPr>
                        <a:t>- No impact is caused by fuel price rise as electric cars use electricity that could be generated from renewable sources and nuclear fuel</a:t>
                      </a:r>
                      <a:endParaRPr lang="lt-LT" sz="1600" dirty="0">
                        <a:effectLst/>
                        <a:latin typeface="Arial" pitchFamily="34" charset="0"/>
                        <a:cs typeface="Arial" pitchFamily="34" charset="0"/>
                      </a:endParaRPr>
                    </a:p>
                    <a:p>
                      <a:pPr algn="just">
                        <a:spcAft>
                          <a:spcPts val="0"/>
                        </a:spcAft>
                      </a:pPr>
                      <a:r>
                        <a:rPr lang="en-GB" sz="1600" dirty="0">
                          <a:effectLst/>
                          <a:latin typeface="Arial" pitchFamily="34" charset="0"/>
                          <a:cs typeface="Arial" pitchFamily="34" charset="0"/>
                        </a:rPr>
                        <a:t>- New technologies allow manufacturing and use of new generation cars</a:t>
                      </a:r>
                      <a:endParaRPr lang="lt-LT" sz="1600" dirty="0">
                        <a:effectLst/>
                        <a:latin typeface="Arial" pitchFamily="34" charset="0"/>
                        <a:cs typeface="Arial" pitchFamily="34" charset="0"/>
                      </a:endParaRPr>
                    </a:p>
                    <a:p>
                      <a:pPr algn="just">
                        <a:spcAft>
                          <a:spcPts val="0"/>
                        </a:spcAft>
                      </a:pPr>
                      <a:r>
                        <a:rPr lang="en-GB" sz="1600" dirty="0">
                          <a:effectLst/>
                          <a:latin typeface="Arial" pitchFamily="34" charset="0"/>
                          <a:cs typeface="Arial" pitchFamily="34" charset="0"/>
                        </a:rPr>
                        <a:t>- Priority for those who drive and park in the downtown and old town area of the town</a:t>
                      </a:r>
                      <a:endParaRPr lang="lt-LT" sz="1600" dirty="0">
                        <a:effectLst/>
                        <a:latin typeface="Arial" pitchFamily="34" charset="0"/>
                        <a:ea typeface="Times New Roman"/>
                        <a:cs typeface="Arial" pitchFamily="34" charset="0"/>
                      </a:endParaRPr>
                    </a:p>
                  </a:txBody>
                  <a:tcPr marL="58025" marR="58025" marT="0" marB="0"/>
                </a:tc>
              </a:tr>
            </a:tbl>
          </a:graphicData>
        </a:graphic>
      </p:graphicFrame>
      <p:sp>
        <p:nvSpPr>
          <p:cNvPr id="3" name="TextBox 2"/>
          <p:cNvSpPr txBox="1"/>
          <p:nvPr/>
        </p:nvSpPr>
        <p:spPr>
          <a:xfrm>
            <a:off x="239486" y="76200"/>
            <a:ext cx="6019800" cy="400110"/>
          </a:xfrm>
          <a:prstGeom prst="rect">
            <a:avLst/>
          </a:prstGeom>
          <a:solidFill>
            <a:schemeClr val="accent1"/>
          </a:solidFill>
          <a:ln w="50800">
            <a:solidFill>
              <a:schemeClr val="bg1"/>
            </a:solidFill>
          </a:ln>
        </p:spPr>
        <p:txBody>
          <a:bodyPr wrap="square" rtlCol="0">
            <a:spAutoFit/>
          </a:bodyPr>
          <a:lstStyle/>
          <a:p>
            <a:pPr algn="ctr"/>
            <a:r>
              <a:rPr lang="en-GB" sz="2000" b="1" dirty="0">
                <a:latin typeface="Arial" pitchFamily="34" charset="0"/>
                <a:cs typeface="Arial" pitchFamily="34" charset="0"/>
              </a:rPr>
              <a:t>SWOT analysis</a:t>
            </a:r>
            <a:endParaRPr lang="lt-LT" sz="2000" b="1" dirty="0">
              <a:latin typeface="Arial" pitchFamily="34" charset="0"/>
              <a:cs typeface="Arial" pitchFamily="34" charset="0"/>
            </a:endParaRPr>
          </a:p>
        </p:txBody>
      </p:sp>
    </p:spTree>
    <p:extLst>
      <p:ext uri="{BB962C8B-B14F-4D97-AF65-F5344CB8AC3E}">
        <p14:creationId xmlns:p14="http://schemas.microsoft.com/office/powerpoint/2010/main" val="15449572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duotone>
              <a:prstClr val="black"/>
              <a:schemeClr val="accent2">
                <a:tint val="45000"/>
                <a:satMod val="400000"/>
              </a:schemeClr>
            </a:duotone>
            <a:extLst>
              <a:ext uri="{BEBA8EAE-BF5A-486C-A8C5-ECC9F3942E4B}">
                <a14:imgProps xmlns:a14="http://schemas.microsoft.com/office/drawing/2010/main">
                  <a14:imgLayer r:embed="rId3">
                    <a14:imgEffect>
                      <a14:sharpenSoften amount="50000"/>
                    </a14:imgEffect>
                    <a14:imgEffect>
                      <a14:colorTemperature colorTemp="8800"/>
                    </a14:imgEffect>
                    <a14:imgEffect>
                      <a14:saturation sat="4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6040582" y="1143000"/>
            <a:ext cx="2971800" cy="2228850"/>
          </a:xfrm>
          <a:prstGeom prst="rect">
            <a:avLst/>
          </a:prstGeom>
          <a:ln w="76200" cap="rnd" cmpd="dbl">
            <a:solidFill>
              <a:schemeClr val="accent5">
                <a:lumMod val="50000"/>
              </a:schemeClr>
            </a:solidFill>
            <a:round/>
          </a:ln>
          <a:effectLst>
            <a:reflection blurRad="6350" stA="50000" endA="295" endPos="92000" dist="101600" dir="5400000" sy="-100000" algn="bl" rotWithShape="0"/>
          </a:effectLst>
          <a:scene3d>
            <a:camera prst="orthographicFront">
              <a:rot lat="529915" lon="2443276" rev="21459096"/>
            </a:camera>
            <a:lightRig rig="morning" dir="t"/>
          </a:scene3d>
          <a:sp3d extrusionH="82550" contourW="12700" prstMaterial="powder">
            <a:bevelT/>
            <a:bevelB/>
            <a:extrusionClr>
              <a:schemeClr val="bg2"/>
            </a:extrusionClr>
            <a:contourClr>
              <a:schemeClr val="tx2"/>
            </a:contourClr>
          </a:sp3d>
        </p:spPr>
      </p:pic>
      <p:sp>
        <p:nvSpPr>
          <p:cNvPr id="9" name="TextBox 8"/>
          <p:cNvSpPr txBox="1"/>
          <p:nvPr/>
        </p:nvSpPr>
        <p:spPr>
          <a:xfrm>
            <a:off x="50800" y="5943876"/>
            <a:ext cx="9093200" cy="769441"/>
          </a:xfrm>
          <a:prstGeom prst="rect">
            <a:avLst/>
          </a:prstGeom>
          <a:noFill/>
        </p:spPr>
        <p:txBody>
          <a:bodyPr wrap="square" rtlCol="0">
            <a:spAutoFit/>
          </a:bodyPr>
          <a:lstStyle/>
          <a:p>
            <a:pPr algn="just"/>
            <a:r>
              <a:rPr lang="en-US" sz="1400" b="1" i="1" spc="50" dirty="0" err="1"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Gintar</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ė Zorskaitė,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Vita Dūminytė,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doc.dr. Gražvydas Mykolas Paliulis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6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2011 m.</a:t>
            </a:r>
            <a:endParaRPr lang="en-US" sz="1600" b="1" i="1" spc="50" dirty="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endParaRPr>
          </a:p>
        </p:txBody>
      </p:sp>
      <p:pic>
        <p:nvPicPr>
          <p:cNvPr id="5" name="Picture 5"/>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47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077200" y="5552918"/>
            <a:ext cx="685799" cy="78191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39486" y="76200"/>
            <a:ext cx="6019800" cy="400110"/>
          </a:xfrm>
          <a:prstGeom prst="rect">
            <a:avLst/>
          </a:prstGeom>
          <a:solidFill>
            <a:schemeClr val="accent1"/>
          </a:solidFill>
          <a:ln w="50800">
            <a:solidFill>
              <a:schemeClr val="bg1"/>
            </a:solidFill>
          </a:ln>
        </p:spPr>
        <p:txBody>
          <a:bodyPr wrap="square" rtlCol="0">
            <a:spAutoFit/>
          </a:bodyPr>
          <a:lstStyle/>
          <a:p>
            <a:pPr algn="ctr"/>
            <a:r>
              <a:rPr lang="en-GB" sz="2000" b="1" dirty="0">
                <a:latin typeface="Arial" pitchFamily="34" charset="0"/>
                <a:cs typeface="Arial" pitchFamily="34" charset="0"/>
              </a:rPr>
              <a:t>SWOT analysis</a:t>
            </a:r>
            <a:endParaRPr lang="lt-LT" sz="2000" b="1" dirty="0">
              <a:latin typeface="Arial" pitchFamily="34" charset="0"/>
              <a:cs typeface="Arial"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213932898"/>
              </p:ext>
            </p:extLst>
          </p:nvPr>
        </p:nvGraphicFramePr>
        <p:xfrm>
          <a:off x="239486" y="476310"/>
          <a:ext cx="6019800" cy="5644613"/>
        </p:xfrm>
        <a:graphic>
          <a:graphicData uri="http://schemas.openxmlformats.org/drawingml/2006/table">
            <a:tbl>
              <a:tblPr>
                <a:tableStyleId>{5C22544A-7EE6-4342-B048-85BDC9FD1C3A}</a:tableStyleId>
              </a:tblPr>
              <a:tblGrid>
                <a:gridCol w="6019800"/>
              </a:tblGrid>
              <a:tr h="142802">
                <a:tc>
                  <a:txBody>
                    <a:bodyPr/>
                    <a:lstStyle/>
                    <a:p>
                      <a:pPr algn="ctr">
                        <a:spcAft>
                          <a:spcPts val="0"/>
                        </a:spcAft>
                      </a:pPr>
                      <a:r>
                        <a:rPr lang="en-GB" sz="1600" b="1" dirty="0">
                          <a:effectLst/>
                          <a:latin typeface="Arial" pitchFamily="34" charset="0"/>
                          <a:cs typeface="Arial" pitchFamily="34" charset="0"/>
                        </a:rPr>
                        <a:t>Weaknesses</a:t>
                      </a:r>
                      <a:endParaRPr lang="lt-LT" sz="1600" b="1" dirty="0">
                        <a:effectLst/>
                        <a:latin typeface="Arial" pitchFamily="34" charset="0"/>
                        <a:ea typeface="Times New Roman"/>
                        <a:cs typeface="Arial" pitchFamily="34" charset="0"/>
                      </a:endParaRPr>
                    </a:p>
                  </a:txBody>
                  <a:tcPr marL="58025" marR="58025" marT="0" marB="0"/>
                </a:tc>
              </a:tr>
              <a:tr h="2718533">
                <a:tc>
                  <a:txBody>
                    <a:bodyPr/>
                    <a:lstStyle/>
                    <a:p>
                      <a:pPr algn="just">
                        <a:spcAft>
                          <a:spcPts val="0"/>
                        </a:spcAft>
                      </a:pPr>
                      <a:r>
                        <a:rPr lang="en-GB" sz="1600" dirty="0">
                          <a:effectLst/>
                          <a:latin typeface="Arial" pitchFamily="34" charset="0"/>
                          <a:cs typeface="Arial" pitchFamily="34" charset="0"/>
                        </a:rPr>
                        <a:t>+ Large investment into plug-in network installation</a:t>
                      </a:r>
                      <a:endParaRPr lang="lt-LT" sz="1600" dirty="0">
                        <a:effectLst/>
                        <a:latin typeface="Arial" pitchFamily="34" charset="0"/>
                        <a:cs typeface="Arial" pitchFamily="34" charset="0"/>
                      </a:endParaRPr>
                    </a:p>
                    <a:p>
                      <a:pPr algn="just">
                        <a:spcAft>
                          <a:spcPts val="0"/>
                        </a:spcAft>
                      </a:pPr>
                      <a:r>
                        <a:rPr lang="en-GB" sz="1600" dirty="0">
                          <a:effectLst/>
                          <a:latin typeface="Arial" pitchFamily="34" charset="0"/>
                          <a:cs typeface="Arial" pitchFamily="34" charset="0"/>
                        </a:rPr>
                        <a:t>+ New batteries are expensive (10,000-12,000 USD)</a:t>
                      </a:r>
                      <a:endParaRPr lang="lt-LT" sz="1600" dirty="0">
                        <a:effectLst/>
                        <a:latin typeface="Arial" pitchFamily="34" charset="0"/>
                        <a:cs typeface="Arial" pitchFamily="34" charset="0"/>
                      </a:endParaRPr>
                    </a:p>
                    <a:p>
                      <a:pPr algn="just">
                        <a:spcAft>
                          <a:spcPts val="0"/>
                        </a:spcAft>
                      </a:pPr>
                      <a:r>
                        <a:rPr lang="en-GB" sz="1600" dirty="0">
                          <a:effectLst/>
                          <a:latin typeface="Arial" pitchFamily="34" charset="0"/>
                          <a:cs typeface="Arial" pitchFamily="34" charset="0"/>
                        </a:rPr>
                        <a:t>+ Dependence on the development of plug-in network in the town</a:t>
                      </a:r>
                      <a:endParaRPr lang="lt-LT" sz="1600" dirty="0">
                        <a:effectLst/>
                        <a:latin typeface="Arial" pitchFamily="34" charset="0"/>
                        <a:cs typeface="Arial" pitchFamily="34" charset="0"/>
                      </a:endParaRPr>
                    </a:p>
                    <a:p>
                      <a:pPr algn="just">
                        <a:spcAft>
                          <a:spcPts val="0"/>
                        </a:spcAft>
                      </a:pPr>
                      <a:r>
                        <a:rPr lang="en-GB" sz="1600" dirty="0">
                          <a:effectLst/>
                          <a:latin typeface="Arial" pitchFamily="34" charset="0"/>
                          <a:cs typeface="Arial" pitchFamily="34" charset="0"/>
                        </a:rPr>
                        <a:t>+ Run after a single charge is up to 150 km, a car is not good for long inter-town trips </a:t>
                      </a:r>
                      <a:endParaRPr lang="lt-LT" sz="1600" dirty="0">
                        <a:effectLst/>
                        <a:latin typeface="Arial" pitchFamily="34" charset="0"/>
                        <a:cs typeface="Arial" pitchFamily="34" charset="0"/>
                      </a:endParaRPr>
                    </a:p>
                    <a:p>
                      <a:pPr algn="just">
                        <a:spcAft>
                          <a:spcPts val="0"/>
                        </a:spcAft>
                      </a:pPr>
                      <a:r>
                        <a:rPr lang="en-GB" sz="1600" dirty="0">
                          <a:effectLst/>
                          <a:latin typeface="Arial" pitchFamily="34" charset="0"/>
                          <a:cs typeface="Arial" pitchFamily="34" charset="0"/>
                        </a:rPr>
                        <a:t>+ In the temperature of -20</a:t>
                      </a:r>
                      <a:r>
                        <a:rPr lang="en-GB" sz="1600" baseline="30000" dirty="0">
                          <a:effectLst/>
                          <a:latin typeface="Arial" pitchFamily="34" charset="0"/>
                          <a:cs typeface="Arial" pitchFamily="34" charset="0"/>
                        </a:rPr>
                        <a:t>0</a:t>
                      </a:r>
                      <a:r>
                        <a:rPr lang="en-GB" sz="1600" dirty="0">
                          <a:effectLst/>
                          <a:latin typeface="Arial" pitchFamily="34" charset="0"/>
                          <a:cs typeface="Arial" pitchFamily="34" charset="0"/>
                        </a:rPr>
                        <a:t>C the battery capacity becomes 50% lower</a:t>
                      </a:r>
                      <a:endParaRPr lang="lt-LT" sz="1600" dirty="0">
                        <a:effectLst/>
                        <a:latin typeface="Arial" pitchFamily="34" charset="0"/>
                        <a:cs typeface="Arial" pitchFamily="34" charset="0"/>
                      </a:endParaRPr>
                    </a:p>
                    <a:p>
                      <a:pPr algn="just">
                        <a:spcAft>
                          <a:spcPts val="0"/>
                        </a:spcAft>
                      </a:pPr>
                      <a:r>
                        <a:rPr lang="en-GB" sz="1600" dirty="0">
                          <a:effectLst/>
                          <a:latin typeface="Arial" pitchFamily="34" charset="0"/>
                          <a:cs typeface="Arial" pitchFamily="34" charset="0"/>
                        </a:rPr>
                        <a:t>+ Price of an electric car is 30-40% </a:t>
                      </a:r>
                      <a:r>
                        <a:rPr lang="en-GB" sz="1600">
                          <a:effectLst/>
                          <a:latin typeface="Arial" pitchFamily="34" charset="0"/>
                          <a:cs typeface="Arial" pitchFamily="34" charset="0"/>
                        </a:rPr>
                        <a:t>higher </a:t>
                      </a:r>
                      <a:r>
                        <a:rPr lang="en-GB" sz="1600" smtClean="0">
                          <a:effectLst/>
                          <a:latin typeface="Arial" pitchFamily="34" charset="0"/>
                          <a:cs typeface="Arial" pitchFamily="34" charset="0"/>
                        </a:rPr>
                        <a:t>that </a:t>
                      </a:r>
                      <a:r>
                        <a:rPr lang="en-GB" sz="1600" dirty="0">
                          <a:effectLst/>
                          <a:latin typeface="Arial" pitchFamily="34" charset="0"/>
                          <a:cs typeface="Arial" pitchFamily="34" charset="0"/>
                        </a:rPr>
                        <a:t>of an internal-combustion car</a:t>
                      </a:r>
                      <a:endParaRPr lang="lt-LT" sz="1600" dirty="0">
                        <a:effectLst/>
                        <a:latin typeface="Arial" pitchFamily="34" charset="0"/>
                        <a:cs typeface="Arial" pitchFamily="34" charset="0"/>
                      </a:endParaRPr>
                    </a:p>
                    <a:p>
                      <a:pPr algn="just">
                        <a:spcAft>
                          <a:spcPts val="0"/>
                        </a:spcAft>
                      </a:pPr>
                      <a:r>
                        <a:rPr lang="en-GB" sz="1600" dirty="0">
                          <a:effectLst/>
                          <a:latin typeface="Arial" pitchFamily="34" charset="0"/>
                          <a:cs typeface="Arial" pitchFamily="34" charset="0"/>
                        </a:rPr>
                        <a:t>+ A car itself and its luggage compartment are small</a:t>
                      </a:r>
                      <a:endParaRPr lang="lt-LT" sz="1600" dirty="0">
                        <a:effectLst/>
                        <a:latin typeface="Arial" pitchFamily="34" charset="0"/>
                        <a:cs typeface="Arial" pitchFamily="34" charset="0"/>
                      </a:endParaRPr>
                    </a:p>
                    <a:p>
                      <a:pPr algn="just">
                        <a:spcAft>
                          <a:spcPts val="0"/>
                        </a:spcAft>
                      </a:pPr>
                      <a:r>
                        <a:rPr lang="en-GB" sz="1600" dirty="0">
                          <a:effectLst/>
                          <a:latin typeface="Arial" pitchFamily="34" charset="0"/>
                          <a:cs typeface="Arial" pitchFamily="34" charset="0"/>
                        </a:rPr>
                        <a:t>+ Batteries serve 10 years or 200,000 km</a:t>
                      </a:r>
                      <a:endParaRPr lang="lt-LT" sz="1600" dirty="0">
                        <a:effectLst/>
                        <a:latin typeface="Arial" pitchFamily="34" charset="0"/>
                        <a:ea typeface="Times New Roman"/>
                        <a:cs typeface="Arial" pitchFamily="34" charset="0"/>
                      </a:endParaRPr>
                    </a:p>
                  </a:txBody>
                  <a:tcPr marL="58025" marR="58025" marT="0" marB="0"/>
                </a:tc>
              </a:tr>
              <a:tr h="142802">
                <a:tc>
                  <a:txBody>
                    <a:bodyPr/>
                    <a:lstStyle/>
                    <a:p>
                      <a:pPr algn="ctr">
                        <a:spcAft>
                          <a:spcPts val="0"/>
                        </a:spcAft>
                      </a:pPr>
                      <a:r>
                        <a:rPr lang="en-GB" sz="1600" b="1" dirty="0">
                          <a:effectLst/>
                          <a:latin typeface="Arial" pitchFamily="34" charset="0"/>
                          <a:cs typeface="Arial" pitchFamily="34" charset="0"/>
                        </a:rPr>
                        <a:t>Threats</a:t>
                      </a:r>
                      <a:endParaRPr lang="lt-LT" sz="1600" b="1" dirty="0">
                        <a:effectLst/>
                        <a:latin typeface="Arial" pitchFamily="34" charset="0"/>
                        <a:ea typeface="Times New Roman"/>
                        <a:cs typeface="Arial" pitchFamily="34" charset="0"/>
                      </a:endParaRPr>
                    </a:p>
                  </a:txBody>
                  <a:tcPr marL="58025" marR="58025" marT="0" marB="0"/>
                </a:tc>
              </a:tr>
              <a:tr h="2310753">
                <a:tc>
                  <a:txBody>
                    <a:bodyPr/>
                    <a:lstStyle/>
                    <a:p>
                      <a:pPr algn="just">
                        <a:spcAft>
                          <a:spcPts val="0"/>
                        </a:spcAft>
                      </a:pPr>
                      <a:r>
                        <a:rPr lang="en-GB" sz="1600" dirty="0">
                          <a:effectLst/>
                          <a:latin typeface="Arial" pitchFamily="34" charset="0"/>
                          <a:cs typeface="Arial" pitchFamily="34" charset="0"/>
                        </a:rPr>
                        <a:t>- New technologies are necessary for manufacture and use of electric cars</a:t>
                      </a:r>
                      <a:endParaRPr lang="lt-LT" sz="1600" dirty="0">
                        <a:effectLst/>
                        <a:latin typeface="Arial" pitchFamily="34" charset="0"/>
                        <a:cs typeface="Arial" pitchFamily="34" charset="0"/>
                      </a:endParaRPr>
                    </a:p>
                    <a:p>
                      <a:pPr algn="just">
                        <a:spcAft>
                          <a:spcPts val="0"/>
                        </a:spcAft>
                      </a:pPr>
                      <a:r>
                        <a:rPr lang="en-GB" sz="1600" dirty="0">
                          <a:effectLst/>
                          <a:latin typeface="Arial" pitchFamily="34" charset="0"/>
                          <a:cs typeface="Arial" pitchFamily="34" charset="0"/>
                        </a:rPr>
                        <a:t>- Electric cars are very silent so this may result in incidents that involve pedestrians</a:t>
                      </a:r>
                      <a:endParaRPr lang="lt-LT" sz="1600" dirty="0">
                        <a:effectLst/>
                        <a:latin typeface="Arial" pitchFamily="34" charset="0"/>
                        <a:cs typeface="Arial" pitchFamily="34" charset="0"/>
                      </a:endParaRPr>
                    </a:p>
                    <a:p>
                      <a:pPr algn="just">
                        <a:spcAft>
                          <a:spcPts val="0"/>
                        </a:spcAft>
                      </a:pPr>
                      <a:r>
                        <a:rPr lang="en-GB" sz="1600" dirty="0">
                          <a:effectLst/>
                          <a:latin typeface="Arial" pitchFamily="34" charset="0"/>
                          <a:cs typeface="Arial" pitchFamily="34" charset="0"/>
                        </a:rPr>
                        <a:t>- Run after single charging reduces with a car getting older</a:t>
                      </a:r>
                      <a:endParaRPr lang="lt-LT" sz="1600" dirty="0">
                        <a:effectLst/>
                        <a:latin typeface="Arial" pitchFamily="34" charset="0"/>
                        <a:cs typeface="Arial" pitchFamily="34" charset="0"/>
                      </a:endParaRPr>
                    </a:p>
                    <a:p>
                      <a:pPr algn="just">
                        <a:spcAft>
                          <a:spcPts val="0"/>
                        </a:spcAft>
                      </a:pPr>
                      <a:r>
                        <a:rPr lang="en-GB" sz="1600" dirty="0">
                          <a:effectLst/>
                          <a:latin typeface="Arial" pitchFamily="34" charset="0"/>
                          <a:cs typeface="Arial" pitchFamily="34" charset="0"/>
                        </a:rPr>
                        <a:t>- Charging voltage above </a:t>
                      </a:r>
                      <a:r>
                        <a:rPr lang="en-GB" sz="1600" dirty="0" err="1">
                          <a:effectLst/>
                          <a:latin typeface="Arial" pitchFamily="34" charset="0"/>
                          <a:cs typeface="Arial" pitchFamily="34" charset="0"/>
                        </a:rPr>
                        <a:t>24V</a:t>
                      </a:r>
                      <a:r>
                        <a:rPr lang="en-GB" sz="1600" dirty="0">
                          <a:effectLst/>
                          <a:latin typeface="Arial" pitchFamily="34" charset="0"/>
                          <a:cs typeface="Arial" pitchFamily="34" charset="0"/>
                        </a:rPr>
                        <a:t> is dangerous for those who are around</a:t>
                      </a:r>
                      <a:endParaRPr lang="lt-LT" sz="1600" dirty="0">
                        <a:effectLst/>
                        <a:latin typeface="Arial" pitchFamily="34" charset="0"/>
                        <a:cs typeface="Arial" pitchFamily="34" charset="0"/>
                      </a:endParaRPr>
                    </a:p>
                    <a:p>
                      <a:pPr algn="just">
                        <a:spcAft>
                          <a:spcPts val="0"/>
                        </a:spcAft>
                      </a:pPr>
                      <a:r>
                        <a:rPr lang="en-GB" sz="1600" dirty="0">
                          <a:effectLst/>
                          <a:latin typeface="Arial" pitchFamily="34" charset="0"/>
                          <a:cs typeface="Arial" pitchFamily="34" charset="0"/>
                        </a:rPr>
                        <a:t>- Dependence on foreign energy source suppliers (in Lithuania power-stations use gas or fuel oil)</a:t>
                      </a:r>
                      <a:endParaRPr lang="lt-LT" sz="1600" dirty="0">
                        <a:effectLst/>
                        <a:latin typeface="Arial" pitchFamily="34" charset="0"/>
                        <a:cs typeface="Arial" pitchFamily="34" charset="0"/>
                      </a:endParaRPr>
                    </a:p>
                    <a:p>
                      <a:pPr algn="just">
                        <a:spcAft>
                          <a:spcPts val="0"/>
                        </a:spcAft>
                      </a:pPr>
                      <a:r>
                        <a:rPr lang="en-GB" sz="1600" dirty="0">
                          <a:effectLst/>
                          <a:latin typeface="Arial" pitchFamily="34" charset="0"/>
                          <a:cs typeface="Arial" pitchFamily="34" charset="0"/>
                        </a:rPr>
                        <a:t>- Amendment of legislation</a:t>
                      </a:r>
                      <a:endParaRPr lang="lt-LT" sz="1600" dirty="0">
                        <a:effectLst/>
                        <a:latin typeface="Arial" pitchFamily="34" charset="0"/>
                        <a:ea typeface="Times New Roman"/>
                        <a:cs typeface="Arial" pitchFamily="34" charset="0"/>
                      </a:endParaRPr>
                    </a:p>
                  </a:txBody>
                  <a:tcPr marL="58025" marR="58025" marT="0" marB="0"/>
                </a:tc>
              </a:tr>
            </a:tbl>
          </a:graphicData>
        </a:graphic>
      </p:graphicFrame>
    </p:spTree>
    <p:extLst>
      <p:ext uri="{BB962C8B-B14F-4D97-AF65-F5344CB8AC3E}">
        <p14:creationId xmlns:p14="http://schemas.microsoft.com/office/powerpoint/2010/main" val="15449572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duotone>
              <a:prstClr val="black"/>
              <a:schemeClr val="accent2">
                <a:tint val="45000"/>
                <a:satMod val="400000"/>
              </a:schemeClr>
            </a:duotone>
            <a:extLst>
              <a:ext uri="{BEBA8EAE-BF5A-486C-A8C5-ECC9F3942E4B}">
                <a14:imgProps xmlns:a14="http://schemas.microsoft.com/office/drawing/2010/main">
                  <a14:imgLayer r:embed="rId3">
                    <a14:imgEffect>
                      <a14:sharpenSoften amount="50000"/>
                    </a14:imgEffect>
                    <a14:imgEffect>
                      <a14:colorTemperature colorTemp="8800"/>
                    </a14:imgEffect>
                    <a14:imgEffect>
                      <a14:saturation sat="4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6040582" y="1143000"/>
            <a:ext cx="2971800" cy="2228850"/>
          </a:xfrm>
          <a:prstGeom prst="rect">
            <a:avLst/>
          </a:prstGeom>
          <a:ln w="76200" cap="rnd" cmpd="dbl">
            <a:solidFill>
              <a:schemeClr val="accent5">
                <a:lumMod val="50000"/>
              </a:schemeClr>
            </a:solidFill>
            <a:round/>
          </a:ln>
          <a:effectLst>
            <a:reflection blurRad="6350" stA="50000" endA="295" endPos="92000" dist="101600" dir="5400000" sy="-100000" algn="bl" rotWithShape="0"/>
          </a:effectLst>
          <a:scene3d>
            <a:camera prst="orthographicFront">
              <a:rot lat="529915" lon="2443276" rev="21459096"/>
            </a:camera>
            <a:lightRig rig="morning" dir="t"/>
          </a:scene3d>
          <a:sp3d extrusionH="82550" contourW="12700" prstMaterial="powder">
            <a:bevelT/>
            <a:bevelB/>
            <a:extrusionClr>
              <a:schemeClr val="bg2"/>
            </a:extrusionClr>
            <a:contourClr>
              <a:schemeClr val="tx2"/>
            </a:contourClr>
          </a:sp3d>
        </p:spPr>
      </p:pic>
      <p:sp>
        <p:nvSpPr>
          <p:cNvPr id="9" name="TextBox 8"/>
          <p:cNvSpPr txBox="1"/>
          <p:nvPr/>
        </p:nvSpPr>
        <p:spPr>
          <a:xfrm>
            <a:off x="50800" y="5943876"/>
            <a:ext cx="9093200" cy="769441"/>
          </a:xfrm>
          <a:prstGeom prst="rect">
            <a:avLst/>
          </a:prstGeom>
          <a:noFill/>
        </p:spPr>
        <p:txBody>
          <a:bodyPr wrap="square" rtlCol="0">
            <a:spAutoFit/>
          </a:bodyPr>
          <a:lstStyle/>
          <a:p>
            <a:pPr algn="just"/>
            <a:r>
              <a:rPr lang="en-US" sz="1400" b="1" i="1" spc="50" dirty="0" err="1"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Gintar</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ė Zorskaitė,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Vita Dūminytė,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doc.dr. Gražvydas Mykolas Paliulis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6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2011 m.</a:t>
            </a:r>
            <a:endParaRPr lang="en-US" sz="1600" b="1" i="1" spc="50" dirty="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endParaRPr>
          </a:p>
        </p:txBody>
      </p:sp>
      <p:pic>
        <p:nvPicPr>
          <p:cNvPr id="5" name="Picture 5"/>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47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077200" y="5552918"/>
            <a:ext cx="685799" cy="78191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a:spLocks noChangeArrowheads="1"/>
          </p:cNvSpPr>
          <p:nvPr/>
        </p:nvSpPr>
        <p:spPr bwMode="auto">
          <a:xfrm>
            <a:off x="152400" y="-32266"/>
            <a:ext cx="6172200" cy="594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28600" algn="l"/>
              </a:tabLst>
            </a:pPr>
            <a:r>
              <a:rPr kumimoji="0" lang="en-GB"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Conclusions</a:t>
            </a:r>
            <a:endParaRPr kumimoji="0" lang="lt-L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tab pos="228600" algn="l"/>
              </a:tabLst>
            </a:pPr>
            <a:endParaRPr kumimoji="0" lang="lt-L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8600" algn="l"/>
              </a:tabLst>
            </a:pPr>
            <a:r>
              <a:rPr kumimoji="0" lang="en-GB"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 Electric car plug-in stations and their number in Vilnius would depend on population density in residential areas, on jobs in downtown and surrounding areas as well as close to busy high-speed streets.</a:t>
            </a:r>
            <a:endParaRPr kumimoji="0" lang="lt-LT"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8600" algn="l"/>
              </a:tabLst>
            </a:pPr>
            <a:endParaRPr kumimoji="0" lang="lt-LT"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8600" algn="l"/>
              </a:tabLst>
            </a:pPr>
            <a:r>
              <a:rPr kumimoji="0" lang="en-GB"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 According to research, 80% of trips made by citizens of the town amount to 60 km, so single charge run of 150 km would be fully sufficient to satisfy the needs of citizens of the towns of Lithuania. </a:t>
            </a:r>
            <a:endParaRPr kumimoji="0" lang="lt-LT"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8600" algn="l"/>
              </a:tabLst>
            </a:pPr>
            <a:endParaRPr kumimoji="0" lang="lt-LT"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8600" algn="l"/>
              </a:tabLst>
            </a:pPr>
            <a:r>
              <a:rPr kumimoji="0" lang="en-GB"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3. There actions should be performed in the towns of Lithuania in order to stimulate use of electric cars, namely: political environment should encourage acquisition of electric cars, plug-in infrastructure should be installed, standards imposed on electric cars and infrastructure should be developed and such standards should encourage sticking to the EU requirements.</a:t>
            </a:r>
            <a:endParaRPr kumimoji="0" lang="lt-LT"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8600" algn="l"/>
              </a:tabLst>
            </a:pPr>
            <a:endParaRPr kumimoji="0" lang="lt-LT"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8600" algn="l"/>
              </a:tabLst>
            </a:pPr>
            <a:r>
              <a:rPr kumimoji="0" lang="en-GB"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4. In the EU market electric cars should account for 3-10% of total cars by 2020. According to the data of motor-businessmen association, after 2015 citizens of Lithuania could annually acquire 6000-21,000 electric cars.</a:t>
            </a:r>
            <a:endParaRPr kumimoji="0" lang="en-GB" sz="1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544957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1000"/>
                                        <p:tgtEl>
                                          <p:spTgt spid="3">
                                            <p:txEl>
                                              <p:pRg st="6" end="6"/>
                                            </p:txEl>
                                          </p:spTgt>
                                        </p:tgtEl>
                                      </p:cBhvr>
                                    </p:animEffect>
                                    <p:anim calcmode="lin" valueType="num">
                                      <p:cBhvr>
                                        <p:cTn id="2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fade">
                                      <p:cBhvr>
                                        <p:cTn id="28" dur="1000"/>
                                        <p:tgtEl>
                                          <p:spTgt spid="3">
                                            <p:txEl>
                                              <p:pRg st="8" end="8"/>
                                            </p:txEl>
                                          </p:spTgt>
                                        </p:tgtEl>
                                      </p:cBhvr>
                                    </p:animEffect>
                                    <p:anim calcmode="lin" valueType="num">
                                      <p:cBhvr>
                                        <p:cTn id="29"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duotone>
              <a:prstClr val="black"/>
              <a:schemeClr val="accent2">
                <a:tint val="45000"/>
                <a:satMod val="400000"/>
              </a:schemeClr>
            </a:duotone>
            <a:extLst>
              <a:ext uri="{BEBA8EAE-BF5A-486C-A8C5-ECC9F3942E4B}">
                <a14:imgProps xmlns:a14="http://schemas.microsoft.com/office/drawing/2010/main">
                  <a14:imgLayer r:embed="rId3">
                    <a14:imgEffect>
                      <a14:sharpenSoften amount="50000"/>
                    </a14:imgEffect>
                    <a14:imgEffect>
                      <a14:colorTemperature colorTemp="8800"/>
                    </a14:imgEffect>
                    <a14:imgEffect>
                      <a14:saturation sat="4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6040582" y="1143000"/>
            <a:ext cx="2971800" cy="2228850"/>
          </a:xfrm>
          <a:prstGeom prst="rect">
            <a:avLst/>
          </a:prstGeom>
          <a:ln w="76200" cap="rnd" cmpd="dbl">
            <a:solidFill>
              <a:schemeClr val="accent5">
                <a:lumMod val="50000"/>
              </a:schemeClr>
            </a:solidFill>
            <a:round/>
          </a:ln>
          <a:effectLst>
            <a:reflection blurRad="6350" stA="50000" endA="295" endPos="92000" dist="101600" dir="5400000" sy="-100000" algn="bl" rotWithShape="0"/>
          </a:effectLst>
          <a:scene3d>
            <a:camera prst="orthographicFront">
              <a:rot lat="529915" lon="2443276" rev="21459096"/>
            </a:camera>
            <a:lightRig rig="morning" dir="t"/>
          </a:scene3d>
          <a:sp3d extrusionH="82550" contourW="12700" prstMaterial="powder">
            <a:bevelT/>
            <a:bevelB/>
            <a:extrusionClr>
              <a:schemeClr val="bg2"/>
            </a:extrusionClr>
            <a:contourClr>
              <a:schemeClr val="tx2"/>
            </a:contourClr>
          </a:sp3d>
        </p:spPr>
      </p:pic>
      <p:sp>
        <p:nvSpPr>
          <p:cNvPr id="9" name="TextBox 8"/>
          <p:cNvSpPr txBox="1"/>
          <p:nvPr/>
        </p:nvSpPr>
        <p:spPr>
          <a:xfrm>
            <a:off x="50800" y="5943876"/>
            <a:ext cx="9093200" cy="769441"/>
          </a:xfrm>
          <a:prstGeom prst="rect">
            <a:avLst/>
          </a:prstGeom>
          <a:noFill/>
        </p:spPr>
        <p:txBody>
          <a:bodyPr wrap="square" rtlCol="0">
            <a:spAutoFit/>
          </a:bodyPr>
          <a:lstStyle/>
          <a:p>
            <a:pPr algn="just"/>
            <a:r>
              <a:rPr lang="en-US" sz="1400" b="1" i="1" spc="50" dirty="0" err="1"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Gintar</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ė Zorskaitė,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Vita Dūminytė,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doc.dr. Gražvydas Mykolas Paliulis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6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2011 m.</a:t>
            </a:r>
            <a:endParaRPr lang="en-US" sz="1600" b="1" i="1" spc="50" dirty="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endParaRPr>
          </a:p>
        </p:txBody>
      </p:sp>
      <p:pic>
        <p:nvPicPr>
          <p:cNvPr id="5" name="Picture 5"/>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47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077200" y="5552918"/>
            <a:ext cx="685799" cy="78191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62000" y="1219200"/>
            <a:ext cx="5029200" cy="1569660"/>
          </a:xfrm>
          <a:prstGeom prst="rect">
            <a:avLst/>
          </a:prstGeom>
          <a:noFill/>
        </p:spPr>
        <p:txBody>
          <a:bodyPr wrap="square" rtlCol="0">
            <a:spAutoFit/>
          </a:bodyPr>
          <a:lstStyle/>
          <a:p>
            <a:r>
              <a:rPr lang="en-US" sz="4800" b="1" dirty="0" smtClean="0">
                <a:solidFill>
                  <a:schemeClr val="tx1">
                    <a:lumMod val="75000"/>
                    <a:lumOff val="25000"/>
                  </a:schemeClr>
                </a:solidFill>
                <a:latin typeface="Arial" pitchFamily="34" charset="0"/>
                <a:cs typeface="Arial" pitchFamily="34" charset="0"/>
              </a:rPr>
              <a:t>Thank</a:t>
            </a:r>
            <a:r>
              <a:rPr lang="lt-LT" sz="4800" b="1" dirty="0" smtClean="0">
                <a:solidFill>
                  <a:schemeClr val="tx1">
                    <a:lumMod val="75000"/>
                    <a:lumOff val="25000"/>
                  </a:schemeClr>
                </a:solidFill>
                <a:latin typeface="Arial" pitchFamily="34" charset="0"/>
                <a:cs typeface="Arial" pitchFamily="34" charset="0"/>
              </a:rPr>
              <a:t> </a:t>
            </a:r>
            <a:r>
              <a:rPr lang="en-US" sz="4800" b="1" dirty="0" smtClean="0">
                <a:solidFill>
                  <a:schemeClr val="tx1">
                    <a:lumMod val="75000"/>
                    <a:lumOff val="25000"/>
                  </a:schemeClr>
                </a:solidFill>
                <a:latin typeface="Arial" pitchFamily="34" charset="0"/>
                <a:cs typeface="Arial" pitchFamily="34" charset="0"/>
              </a:rPr>
              <a:t>you for  your attention !</a:t>
            </a:r>
            <a:r>
              <a:rPr lang="lt-LT" sz="4800" b="1" dirty="0" smtClean="0">
                <a:solidFill>
                  <a:schemeClr val="tx1">
                    <a:lumMod val="75000"/>
                    <a:lumOff val="25000"/>
                  </a:schemeClr>
                </a:solidFill>
                <a:latin typeface="Arial" pitchFamily="34" charset="0"/>
                <a:cs typeface="Arial" pitchFamily="34" charset="0"/>
              </a:rPr>
              <a:t> </a:t>
            </a:r>
            <a:endParaRPr lang="lt-LT" sz="4800" b="1" dirty="0">
              <a:solidFill>
                <a:schemeClr val="tx1">
                  <a:lumMod val="75000"/>
                  <a:lumOff val="25000"/>
                </a:schemeClr>
              </a:solidFill>
              <a:latin typeface="Arial" pitchFamily="34" charset="0"/>
              <a:cs typeface="Arial" pitchFamily="34" charset="0"/>
            </a:endParaRPr>
          </a:p>
        </p:txBody>
      </p:sp>
      <p:sp>
        <p:nvSpPr>
          <p:cNvPr id="7" name="TextBox 6"/>
          <p:cNvSpPr txBox="1"/>
          <p:nvPr/>
        </p:nvSpPr>
        <p:spPr>
          <a:xfrm>
            <a:off x="788225" y="4031900"/>
            <a:ext cx="5486400" cy="1200329"/>
          </a:xfrm>
          <a:prstGeom prst="rect">
            <a:avLst/>
          </a:prstGeom>
          <a:noFill/>
        </p:spPr>
        <p:txBody>
          <a:bodyPr wrap="square" rtlCol="0">
            <a:spAutoFit/>
          </a:bodyPr>
          <a:lstStyle/>
          <a:p>
            <a:r>
              <a:rPr lang="lt-LT" sz="2400" b="1" u="sng" dirty="0" err="1" smtClean="0">
                <a:latin typeface="Arial" pitchFamily="34" charset="0"/>
                <a:cs typeface="Arial" pitchFamily="34" charset="0"/>
              </a:rPr>
              <a:t>Contact</a:t>
            </a:r>
            <a:r>
              <a:rPr lang="lt-LT" sz="2400" b="1" u="sng" dirty="0" smtClean="0">
                <a:latin typeface="Arial" pitchFamily="34" charset="0"/>
                <a:cs typeface="Arial" pitchFamily="34" charset="0"/>
              </a:rPr>
              <a:t>:</a:t>
            </a:r>
          </a:p>
          <a:p>
            <a:r>
              <a:rPr lang="lt-LT" sz="2400" dirty="0" smtClean="0">
                <a:latin typeface="Arial" pitchFamily="34" charset="0"/>
                <a:cs typeface="Arial" pitchFamily="34" charset="0"/>
              </a:rPr>
              <a:t>Gintarė </a:t>
            </a:r>
            <a:r>
              <a:rPr lang="lt-LT" sz="2400" dirty="0" err="1" smtClean="0">
                <a:latin typeface="Arial" pitchFamily="34" charset="0"/>
                <a:cs typeface="Arial" pitchFamily="34" charset="0"/>
              </a:rPr>
              <a:t>Zorskaitė</a:t>
            </a:r>
            <a:endParaRPr lang="lt-LT" sz="2400" dirty="0" smtClean="0">
              <a:latin typeface="Arial" pitchFamily="34" charset="0"/>
              <a:cs typeface="Arial" pitchFamily="34" charset="0"/>
            </a:endParaRPr>
          </a:p>
          <a:p>
            <a:r>
              <a:rPr lang="en-US" sz="2400" u="sng" dirty="0" err="1">
                <a:solidFill>
                  <a:schemeClr val="tx1">
                    <a:lumMod val="75000"/>
                    <a:lumOff val="25000"/>
                  </a:schemeClr>
                </a:solidFill>
                <a:latin typeface="Arial" pitchFamily="34" charset="0"/>
                <a:cs typeface="Arial" pitchFamily="34" charset="0"/>
              </a:rPr>
              <a:t>g</a:t>
            </a:r>
            <a:r>
              <a:rPr lang="lt-LT" sz="2400" u="sng" dirty="0" err="1" smtClean="0">
                <a:solidFill>
                  <a:schemeClr val="tx1">
                    <a:lumMod val="75000"/>
                    <a:lumOff val="25000"/>
                  </a:schemeClr>
                </a:solidFill>
                <a:latin typeface="Arial" pitchFamily="34" charset="0"/>
                <a:cs typeface="Arial" pitchFamily="34" charset="0"/>
              </a:rPr>
              <a:t>intare.zorskaite</a:t>
            </a:r>
            <a:r>
              <a:rPr lang="en-US" sz="2400" u="sng" dirty="0" smtClean="0">
                <a:solidFill>
                  <a:schemeClr val="tx1">
                    <a:lumMod val="75000"/>
                    <a:lumOff val="25000"/>
                  </a:schemeClr>
                </a:solidFill>
                <a:latin typeface="Arial" pitchFamily="34" charset="0"/>
                <a:cs typeface="Arial" pitchFamily="34" charset="0"/>
              </a:rPr>
              <a:t>@</a:t>
            </a:r>
            <a:r>
              <a:rPr lang="en-US" sz="2400" u="sng" dirty="0" err="1" smtClean="0">
                <a:solidFill>
                  <a:schemeClr val="tx1">
                    <a:lumMod val="75000"/>
                    <a:lumOff val="25000"/>
                  </a:schemeClr>
                </a:solidFill>
                <a:latin typeface="Arial" pitchFamily="34" charset="0"/>
                <a:cs typeface="Arial" pitchFamily="34" charset="0"/>
              </a:rPr>
              <a:t>vgtu.lt</a:t>
            </a:r>
            <a:endParaRPr lang="lt-LT" sz="2400" u="sng" dirty="0">
              <a:solidFill>
                <a:schemeClr val="tx1">
                  <a:lumMod val="75000"/>
                  <a:lumOff val="25000"/>
                </a:schemeClr>
              </a:solidFill>
              <a:latin typeface="Arial" pitchFamily="34" charset="0"/>
              <a:cs typeface="Arial" pitchFamily="34" charset="0"/>
            </a:endParaRPr>
          </a:p>
        </p:txBody>
      </p:sp>
    </p:spTree>
    <p:extLst>
      <p:ext uri="{BB962C8B-B14F-4D97-AF65-F5344CB8AC3E}">
        <p14:creationId xmlns:p14="http://schemas.microsoft.com/office/powerpoint/2010/main" val="10066153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duotone>
              <a:prstClr val="black"/>
              <a:schemeClr val="accent2">
                <a:tint val="45000"/>
                <a:satMod val="400000"/>
              </a:schemeClr>
            </a:duotone>
            <a:extLst>
              <a:ext uri="{BEBA8EAE-BF5A-486C-A8C5-ECC9F3942E4B}">
                <a14:imgProps xmlns:a14="http://schemas.microsoft.com/office/drawing/2010/main">
                  <a14:imgLayer r:embed="rId3">
                    <a14:imgEffect>
                      <a14:sharpenSoften amount="50000"/>
                    </a14:imgEffect>
                    <a14:imgEffect>
                      <a14:colorTemperature colorTemp="8800"/>
                    </a14:imgEffect>
                    <a14:imgEffect>
                      <a14:saturation sat="4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6040582" y="1143000"/>
            <a:ext cx="2971800" cy="2228850"/>
          </a:xfrm>
          <a:prstGeom prst="rect">
            <a:avLst/>
          </a:prstGeom>
          <a:ln w="76200" cap="rnd" cmpd="dbl">
            <a:solidFill>
              <a:schemeClr val="accent5">
                <a:lumMod val="50000"/>
              </a:schemeClr>
            </a:solidFill>
            <a:round/>
          </a:ln>
          <a:effectLst>
            <a:reflection blurRad="6350" stA="50000" endA="295" endPos="92000" dist="101600" dir="5400000" sy="-100000" algn="bl" rotWithShape="0"/>
          </a:effectLst>
          <a:scene3d>
            <a:camera prst="orthographicFront">
              <a:rot lat="529915" lon="2443276" rev="21459096"/>
            </a:camera>
            <a:lightRig rig="morning" dir="t"/>
          </a:scene3d>
          <a:sp3d extrusionH="82550" contourW="12700" prstMaterial="powder">
            <a:bevelT/>
            <a:bevelB/>
            <a:extrusionClr>
              <a:schemeClr val="bg2"/>
            </a:extrusionClr>
            <a:contourClr>
              <a:schemeClr val="tx2"/>
            </a:contourClr>
          </a:sp3d>
        </p:spPr>
      </p:pic>
      <p:sp>
        <p:nvSpPr>
          <p:cNvPr id="9" name="TextBox 8"/>
          <p:cNvSpPr txBox="1"/>
          <p:nvPr/>
        </p:nvSpPr>
        <p:spPr>
          <a:xfrm>
            <a:off x="50800" y="5943876"/>
            <a:ext cx="9093200" cy="769441"/>
          </a:xfrm>
          <a:prstGeom prst="rect">
            <a:avLst/>
          </a:prstGeom>
          <a:noFill/>
        </p:spPr>
        <p:txBody>
          <a:bodyPr wrap="square" rtlCol="0">
            <a:spAutoFit/>
          </a:bodyPr>
          <a:lstStyle/>
          <a:p>
            <a:pPr algn="just"/>
            <a:r>
              <a:rPr lang="en-US" sz="1400" b="1" i="1" spc="50" dirty="0" err="1"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Gintar</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ė Zorskaitė,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Vita Dūminytė,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doc.dr. Gražvydas Mykolas Paliulis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6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2011 m.</a:t>
            </a:r>
            <a:endParaRPr lang="en-US" sz="1600" b="1" i="1" spc="50" dirty="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endParaRPr>
          </a:p>
        </p:txBody>
      </p:sp>
      <p:pic>
        <p:nvPicPr>
          <p:cNvPr id="5" name="Picture 5"/>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47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077200" y="5552918"/>
            <a:ext cx="685799" cy="78191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a:spLocks noChangeArrowheads="1"/>
          </p:cNvSpPr>
          <p:nvPr/>
        </p:nvSpPr>
        <p:spPr bwMode="auto">
          <a:xfrm rot="10800000" flipV="1">
            <a:off x="346358" y="914400"/>
            <a:ext cx="5562600"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Lithuania, as the EU Member State, contributes to the long-term sustainable development strategy aimed at preservation of clean and healthy environment and higher quality of life for the present and future generations. </a:t>
            </a:r>
            <a:endParaRPr kumimoji="0" lang="en-GB" sz="2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4391797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duotone>
              <a:prstClr val="black"/>
              <a:schemeClr val="accent2">
                <a:tint val="45000"/>
                <a:satMod val="400000"/>
              </a:schemeClr>
            </a:duotone>
            <a:extLst>
              <a:ext uri="{BEBA8EAE-BF5A-486C-A8C5-ECC9F3942E4B}">
                <a14:imgProps xmlns:a14="http://schemas.microsoft.com/office/drawing/2010/main">
                  <a14:imgLayer r:embed="rId3">
                    <a14:imgEffect>
                      <a14:sharpenSoften amount="50000"/>
                    </a14:imgEffect>
                    <a14:imgEffect>
                      <a14:colorTemperature colorTemp="8800"/>
                    </a14:imgEffect>
                    <a14:imgEffect>
                      <a14:saturation sat="4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6040582" y="1143000"/>
            <a:ext cx="2971800" cy="2228850"/>
          </a:xfrm>
          <a:prstGeom prst="rect">
            <a:avLst/>
          </a:prstGeom>
          <a:ln w="76200" cap="rnd" cmpd="dbl">
            <a:solidFill>
              <a:schemeClr val="accent5">
                <a:lumMod val="50000"/>
              </a:schemeClr>
            </a:solidFill>
            <a:round/>
          </a:ln>
          <a:effectLst>
            <a:reflection blurRad="6350" stA="50000" endA="295" endPos="92000" dist="101600" dir="5400000" sy="-100000" algn="bl" rotWithShape="0"/>
          </a:effectLst>
          <a:scene3d>
            <a:camera prst="orthographicFront">
              <a:rot lat="529915" lon="2443276" rev="21459096"/>
            </a:camera>
            <a:lightRig rig="morning" dir="t"/>
          </a:scene3d>
          <a:sp3d extrusionH="82550" contourW="12700" prstMaterial="powder">
            <a:bevelT/>
            <a:bevelB/>
            <a:extrusionClr>
              <a:schemeClr val="bg2"/>
            </a:extrusionClr>
            <a:contourClr>
              <a:schemeClr val="tx2"/>
            </a:contourClr>
          </a:sp3d>
        </p:spPr>
      </p:pic>
      <p:sp>
        <p:nvSpPr>
          <p:cNvPr id="9" name="TextBox 8"/>
          <p:cNvSpPr txBox="1"/>
          <p:nvPr/>
        </p:nvSpPr>
        <p:spPr>
          <a:xfrm>
            <a:off x="50800" y="5943876"/>
            <a:ext cx="9093200" cy="769441"/>
          </a:xfrm>
          <a:prstGeom prst="rect">
            <a:avLst/>
          </a:prstGeom>
          <a:noFill/>
        </p:spPr>
        <p:txBody>
          <a:bodyPr wrap="square" rtlCol="0">
            <a:spAutoFit/>
          </a:bodyPr>
          <a:lstStyle/>
          <a:p>
            <a:pPr algn="just"/>
            <a:r>
              <a:rPr lang="en-US" sz="1400" b="1" i="1" spc="50" dirty="0" err="1"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Gintar</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ė Zorskaitė,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Vita Dūminytė,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doc.dr. Gražvydas Mykolas Paliulis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6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2011 m.</a:t>
            </a:r>
            <a:endParaRPr lang="en-US" sz="1600" b="1" i="1" spc="50" dirty="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endParaRPr>
          </a:p>
        </p:txBody>
      </p:sp>
      <p:pic>
        <p:nvPicPr>
          <p:cNvPr id="5" name="Picture 5"/>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47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077200" y="5552918"/>
            <a:ext cx="685799" cy="78191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e 3"/>
          <p:cNvGraphicFramePr>
            <a:graphicFrameLocks noGrp="1"/>
          </p:cNvGraphicFramePr>
          <p:nvPr>
            <p:extLst>
              <p:ext uri="{D42A27DB-BD31-4B8C-83A1-F6EECF244321}">
                <p14:modId xmlns:p14="http://schemas.microsoft.com/office/powerpoint/2010/main" val="3274746196"/>
              </p:ext>
            </p:extLst>
          </p:nvPr>
        </p:nvGraphicFramePr>
        <p:xfrm>
          <a:off x="374073" y="3810000"/>
          <a:ext cx="7467600" cy="1485423"/>
        </p:xfrm>
        <a:graphic>
          <a:graphicData uri="http://schemas.openxmlformats.org/drawingml/2006/table">
            <a:tbl>
              <a:tblPr>
                <a:tableStyleId>{5C22544A-7EE6-4342-B048-85BDC9FD1C3A}</a:tableStyleId>
              </a:tblPr>
              <a:tblGrid>
                <a:gridCol w="2157936"/>
                <a:gridCol w="884944"/>
                <a:gridCol w="884944"/>
                <a:gridCol w="884944"/>
                <a:gridCol w="884944"/>
                <a:gridCol w="884944"/>
                <a:gridCol w="884944"/>
              </a:tblGrid>
              <a:tr h="495141">
                <a:tc>
                  <a:txBody>
                    <a:bodyPr/>
                    <a:lstStyle/>
                    <a:p>
                      <a:pPr marL="0" marR="0" indent="-6350" algn="ctr">
                        <a:spcBef>
                          <a:spcPts val="0"/>
                        </a:spcBef>
                        <a:spcAft>
                          <a:spcPts val="0"/>
                        </a:spcAft>
                      </a:pPr>
                      <a:r>
                        <a:rPr lang="en-GB" sz="1800" b="0" dirty="0">
                          <a:effectLst/>
                        </a:rPr>
                        <a:t>Year</a:t>
                      </a:r>
                      <a:endParaRPr lang="en-US" sz="1800" b="0" dirty="0">
                        <a:effectLst/>
                        <a:latin typeface="Times New Roman"/>
                        <a:ea typeface="Times New Roman"/>
                      </a:endParaRPr>
                    </a:p>
                  </a:txBody>
                  <a:tcPr marL="68580" marR="68580" marT="0" marB="0" anchor="ctr"/>
                </a:tc>
                <a:tc>
                  <a:txBody>
                    <a:bodyPr/>
                    <a:lstStyle/>
                    <a:p>
                      <a:pPr marL="0" marR="0" indent="-68580" algn="ctr">
                        <a:spcBef>
                          <a:spcPts val="0"/>
                        </a:spcBef>
                        <a:spcAft>
                          <a:spcPts val="0"/>
                        </a:spcAft>
                      </a:pPr>
                      <a:r>
                        <a:rPr lang="en-GB" sz="1800" b="1" dirty="0">
                          <a:effectLst/>
                        </a:rPr>
                        <a:t>1980</a:t>
                      </a:r>
                      <a:endParaRPr lang="en-US" sz="1800" b="1" dirty="0">
                        <a:effectLst/>
                        <a:latin typeface="Times New Roman"/>
                        <a:ea typeface="Times New Roman"/>
                      </a:endParaRPr>
                    </a:p>
                  </a:txBody>
                  <a:tcPr marL="68580" marR="68580" marT="0" marB="0" anchor="ctr"/>
                </a:tc>
                <a:tc>
                  <a:txBody>
                    <a:bodyPr/>
                    <a:lstStyle/>
                    <a:p>
                      <a:pPr marL="0" marR="0" indent="-68580" algn="ctr">
                        <a:spcBef>
                          <a:spcPts val="0"/>
                        </a:spcBef>
                        <a:spcAft>
                          <a:spcPts val="0"/>
                        </a:spcAft>
                      </a:pPr>
                      <a:r>
                        <a:rPr lang="en-GB" sz="1800" b="1" dirty="0">
                          <a:effectLst/>
                        </a:rPr>
                        <a:t>2004</a:t>
                      </a:r>
                      <a:endParaRPr lang="en-US" sz="1800" b="1" dirty="0">
                        <a:effectLst/>
                        <a:latin typeface="Times New Roman"/>
                        <a:ea typeface="Times New Roman"/>
                      </a:endParaRPr>
                    </a:p>
                  </a:txBody>
                  <a:tcPr marL="68580" marR="68580" marT="0" marB="0" anchor="ctr"/>
                </a:tc>
                <a:tc>
                  <a:txBody>
                    <a:bodyPr/>
                    <a:lstStyle/>
                    <a:p>
                      <a:pPr marL="0" marR="0" indent="-68580" algn="ctr">
                        <a:spcBef>
                          <a:spcPts val="0"/>
                        </a:spcBef>
                        <a:spcAft>
                          <a:spcPts val="0"/>
                        </a:spcAft>
                      </a:pPr>
                      <a:r>
                        <a:rPr lang="en-GB" sz="1800" b="1" dirty="0">
                          <a:effectLst/>
                        </a:rPr>
                        <a:t>2005</a:t>
                      </a:r>
                      <a:endParaRPr lang="en-US" sz="1800" b="1" dirty="0">
                        <a:effectLst/>
                        <a:latin typeface="Times New Roman"/>
                        <a:ea typeface="Times New Roman"/>
                      </a:endParaRPr>
                    </a:p>
                  </a:txBody>
                  <a:tcPr marL="68580" marR="68580" marT="0" marB="0" anchor="ctr"/>
                </a:tc>
                <a:tc>
                  <a:txBody>
                    <a:bodyPr/>
                    <a:lstStyle/>
                    <a:p>
                      <a:pPr marL="0" marR="0" indent="-68580" algn="ctr">
                        <a:spcBef>
                          <a:spcPts val="0"/>
                        </a:spcBef>
                        <a:spcAft>
                          <a:spcPts val="0"/>
                        </a:spcAft>
                      </a:pPr>
                      <a:r>
                        <a:rPr lang="en-GB" sz="1800" b="1" dirty="0">
                          <a:effectLst/>
                        </a:rPr>
                        <a:t>2007</a:t>
                      </a:r>
                      <a:endParaRPr lang="en-US" sz="1800" b="1" dirty="0">
                        <a:effectLst/>
                        <a:latin typeface="Times New Roman"/>
                        <a:ea typeface="Times New Roman"/>
                      </a:endParaRPr>
                    </a:p>
                  </a:txBody>
                  <a:tcPr marL="68580" marR="68580" marT="0" marB="0" anchor="ctr"/>
                </a:tc>
                <a:tc>
                  <a:txBody>
                    <a:bodyPr/>
                    <a:lstStyle/>
                    <a:p>
                      <a:pPr marL="0" marR="0" indent="-68580" algn="ctr">
                        <a:spcBef>
                          <a:spcPts val="0"/>
                        </a:spcBef>
                        <a:spcAft>
                          <a:spcPts val="0"/>
                        </a:spcAft>
                      </a:pPr>
                      <a:r>
                        <a:rPr lang="en-GB" sz="1800" b="1" dirty="0">
                          <a:effectLst/>
                        </a:rPr>
                        <a:t>2008</a:t>
                      </a:r>
                      <a:endParaRPr lang="en-US" sz="1800" b="1" dirty="0">
                        <a:effectLst/>
                        <a:latin typeface="Times New Roman"/>
                        <a:ea typeface="Times New Roman"/>
                      </a:endParaRPr>
                    </a:p>
                  </a:txBody>
                  <a:tcPr marL="68580" marR="68580" marT="0" marB="0" anchor="ctr"/>
                </a:tc>
                <a:tc>
                  <a:txBody>
                    <a:bodyPr/>
                    <a:lstStyle/>
                    <a:p>
                      <a:pPr marL="0" marR="0" indent="-68580" algn="ctr">
                        <a:spcBef>
                          <a:spcPts val="0"/>
                        </a:spcBef>
                        <a:spcAft>
                          <a:spcPts val="0"/>
                        </a:spcAft>
                      </a:pPr>
                      <a:r>
                        <a:rPr lang="en-GB" sz="1800" b="1" dirty="0">
                          <a:effectLst/>
                        </a:rPr>
                        <a:t>2009</a:t>
                      </a:r>
                      <a:endParaRPr lang="en-US" sz="1800" b="1" dirty="0">
                        <a:effectLst/>
                        <a:latin typeface="Times New Roman"/>
                        <a:ea typeface="Times New Roman"/>
                      </a:endParaRPr>
                    </a:p>
                  </a:txBody>
                  <a:tcPr marL="68580" marR="68580" marT="0" marB="0" anchor="ctr"/>
                </a:tc>
              </a:tr>
              <a:tr h="495141">
                <a:tc>
                  <a:txBody>
                    <a:bodyPr/>
                    <a:lstStyle/>
                    <a:p>
                      <a:pPr marL="0" marR="0" algn="ctr">
                        <a:spcBef>
                          <a:spcPts val="0"/>
                        </a:spcBef>
                        <a:spcAft>
                          <a:spcPts val="0"/>
                        </a:spcAft>
                      </a:pPr>
                      <a:r>
                        <a:rPr lang="en-GB" sz="1800" b="1" dirty="0">
                          <a:effectLst/>
                        </a:rPr>
                        <a:t>Population</a:t>
                      </a:r>
                      <a:endParaRPr lang="en-US" sz="1800" b="1" dirty="0">
                        <a:effectLst/>
                        <a:latin typeface="Times New Roman"/>
                        <a:ea typeface="Times New Roman"/>
                      </a:endParaRPr>
                    </a:p>
                  </a:txBody>
                  <a:tcPr marL="68580" marR="68580" marT="0" marB="0" anchor="ctr"/>
                </a:tc>
                <a:tc>
                  <a:txBody>
                    <a:bodyPr/>
                    <a:lstStyle/>
                    <a:p>
                      <a:pPr marL="0" marR="0" indent="-68580" algn="ctr">
                        <a:spcBef>
                          <a:spcPts val="0"/>
                        </a:spcBef>
                        <a:spcAft>
                          <a:spcPts val="0"/>
                        </a:spcAft>
                      </a:pPr>
                      <a:r>
                        <a:rPr lang="en-GB" sz="1800" dirty="0">
                          <a:effectLst/>
                        </a:rPr>
                        <a:t>492.0</a:t>
                      </a:r>
                      <a:endParaRPr lang="en-US" sz="1800" dirty="0">
                        <a:effectLst/>
                        <a:latin typeface="Times New Roman"/>
                        <a:ea typeface="Times New Roman"/>
                      </a:endParaRPr>
                    </a:p>
                  </a:txBody>
                  <a:tcPr marL="68580" marR="68580" marT="0" marB="0" anchor="ctr"/>
                </a:tc>
                <a:tc>
                  <a:txBody>
                    <a:bodyPr/>
                    <a:lstStyle/>
                    <a:p>
                      <a:pPr marL="0" marR="0" indent="-68580" algn="ctr">
                        <a:spcBef>
                          <a:spcPts val="0"/>
                        </a:spcBef>
                        <a:spcAft>
                          <a:spcPts val="0"/>
                        </a:spcAft>
                      </a:pPr>
                      <a:r>
                        <a:rPr lang="en-GB" sz="1800" dirty="0">
                          <a:effectLst/>
                        </a:rPr>
                        <a:t>552.9</a:t>
                      </a:r>
                      <a:endParaRPr lang="en-US" sz="1800" dirty="0">
                        <a:effectLst/>
                        <a:latin typeface="Times New Roman"/>
                        <a:ea typeface="Times New Roman"/>
                      </a:endParaRPr>
                    </a:p>
                  </a:txBody>
                  <a:tcPr marL="68580" marR="68580" marT="0" marB="0" anchor="ctr"/>
                </a:tc>
                <a:tc>
                  <a:txBody>
                    <a:bodyPr/>
                    <a:lstStyle/>
                    <a:p>
                      <a:pPr marL="0" marR="0" indent="-68580" algn="ctr">
                        <a:spcBef>
                          <a:spcPts val="0"/>
                        </a:spcBef>
                        <a:spcAft>
                          <a:spcPts val="0"/>
                        </a:spcAft>
                      </a:pPr>
                      <a:r>
                        <a:rPr lang="en-GB" sz="1800">
                          <a:effectLst/>
                        </a:rPr>
                        <a:t>553.6</a:t>
                      </a:r>
                      <a:endParaRPr lang="en-US" sz="1800">
                        <a:effectLst/>
                        <a:latin typeface="Times New Roman"/>
                        <a:ea typeface="Times New Roman"/>
                      </a:endParaRPr>
                    </a:p>
                  </a:txBody>
                  <a:tcPr marL="68580" marR="68580" marT="0" marB="0" anchor="ctr"/>
                </a:tc>
                <a:tc>
                  <a:txBody>
                    <a:bodyPr/>
                    <a:lstStyle/>
                    <a:p>
                      <a:pPr marL="0" marR="0" indent="-68580" algn="ctr">
                        <a:spcBef>
                          <a:spcPts val="0"/>
                        </a:spcBef>
                        <a:spcAft>
                          <a:spcPts val="0"/>
                        </a:spcAft>
                      </a:pPr>
                      <a:r>
                        <a:rPr lang="en-GB" sz="1800">
                          <a:effectLst/>
                        </a:rPr>
                        <a:t>554.4</a:t>
                      </a:r>
                      <a:endParaRPr lang="en-US" sz="1800">
                        <a:effectLst/>
                        <a:latin typeface="Times New Roman"/>
                        <a:ea typeface="Times New Roman"/>
                      </a:endParaRPr>
                    </a:p>
                  </a:txBody>
                  <a:tcPr marL="68580" marR="68580" marT="0" marB="0" anchor="ctr"/>
                </a:tc>
                <a:tc>
                  <a:txBody>
                    <a:bodyPr/>
                    <a:lstStyle/>
                    <a:p>
                      <a:pPr marL="0" marR="0" indent="-68580" algn="ctr">
                        <a:spcBef>
                          <a:spcPts val="0"/>
                        </a:spcBef>
                        <a:spcAft>
                          <a:spcPts val="0"/>
                        </a:spcAft>
                      </a:pPr>
                      <a:r>
                        <a:rPr lang="en-GB" sz="1800">
                          <a:effectLst/>
                        </a:rPr>
                        <a:t>555.7</a:t>
                      </a:r>
                      <a:endParaRPr lang="en-US" sz="1800">
                        <a:effectLst/>
                        <a:latin typeface="Times New Roman"/>
                        <a:ea typeface="Times New Roman"/>
                      </a:endParaRPr>
                    </a:p>
                  </a:txBody>
                  <a:tcPr marL="68580" marR="68580" marT="0" marB="0" anchor="ctr"/>
                </a:tc>
                <a:tc>
                  <a:txBody>
                    <a:bodyPr/>
                    <a:lstStyle/>
                    <a:p>
                      <a:pPr marL="0" marR="0" indent="-68580" algn="ctr">
                        <a:spcBef>
                          <a:spcPts val="0"/>
                        </a:spcBef>
                        <a:spcAft>
                          <a:spcPts val="0"/>
                        </a:spcAft>
                      </a:pPr>
                      <a:r>
                        <a:rPr lang="en-GB" sz="1800">
                          <a:effectLst/>
                        </a:rPr>
                        <a:t>558.2</a:t>
                      </a:r>
                      <a:endParaRPr lang="en-US" sz="1800">
                        <a:effectLst/>
                        <a:latin typeface="Times New Roman"/>
                        <a:ea typeface="Times New Roman"/>
                      </a:endParaRPr>
                    </a:p>
                  </a:txBody>
                  <a:tcPr marL="68580" marR="68580" marT="0" marB="0" anchor="ctr"/>
                </a:tc>
              </a:tr>
              <a:tr h="495141">
                <a:tc>
                  <a:txBody>
                    <a:bodyPr/>
                    <a:lstStyle/>
                    <a:p>
                      <a:pPr marL="0" marR="0" algn="ctr">
                        <a:spcBef>
                          <a:spcPts val="0"/>
                        </a:spcBef>
                        <a:spcAft>
                          <a:spcPts val="0"/>
                        </a:spcAft>
                      </a:pPr>
                      <a:r>
                        <a:rPr lang="en-GB" sz="1800" b="1" dirty="0">
                          <a:effectLst/>
                        </a:rPr>
                        <a:t>Car ownership level</a:t>
                      </a:r>
                      <a:endParaRPr lang="en-US" sz="1800" b="1"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GB" sz="1800" dirty="0">
                          <a:effectLst/>
                        </a:rPr>
                        <a:t>71</a:t>
                      </a:r>
                      <a:endParaRPr lang="en-US" sz="18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GB" sz="1800">
                          <a:effectLst/>
                        </a:rPr>
                        <a:t>450</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GB" sz="1800">
                          <a:effectLst/>
                        </a:rPr>
                        <a:t>487</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GB" sz="1800">
                          <a:effectLst/>
                        </a:rPr>
                        <a:t>545</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GB" sz="1800">
                          <a:effectLst/>
                        </a:rPr>
                        <a:t>583</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GB" sz="1800" dirty="0">
                          <a:effectLst/>
                        </a:rPr>
                        <a:t>576</a:t>
                      </a:r>
                      <a:endParaRPr lang="en-US" sz="1800" dirty="0">
                        <a:effectLst/>
                        <a:latin typeface="Times New Roman"/>
                        <a:ea typeface="Times New Roman"/>
                      </a:endParaRPr>
                    </a:p>
                  </a:txBody>
                  <a:tcPr marL="68580" marR="68580" marT="0" marB="0" anchor="ctr"/>
                </a:tc>
              </a:tr>
            </a:tbl>
          </a:graphicData>
        </a:graphic>
      </p:graphicFrame>
      <p:sp>
        <p:nvSpPr>
          <p:cNvPr id="7" name="Rectangle 1"/>
          <p:cNvSpPr>
            <a:spLocks noChangeArrowheads="1"/>
          </p:cNvSpPr>
          <p:nvPr/>
        </p:nvSpPr>
        <p:spPr bwMode="auto">
          <a:xfrm>
            <a:off x="393794" y="3048684"/>
            <a:ext cx="592387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Table 1. </a:t>
            </a:r>
            <a:r>
              <a:rPr kumimoji="0" lang="en-GB"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Population and car ownership level in Vilnius, </a:t>
            </a:r>
            <a:r>
              <a:rPr kumimoji="0" lang="en-GB"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thous</a:t>
            </a:r>
            <a:r>
              <a:rPr kumimoji="0" lang="en-GB"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lt-LT"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Statisti</a:t>
            </a:r>
            <a: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a:t>
            </a:r>
            <a:r>
              <a:rPr kumimoji="0" lang="en-US" b="0" i="0" u="none" strike="noStrike" cap="none" normalizeH="0" dirty="0" smtClean="0">
                <a:ln>
                  <a:noFill/>
                </a:ln>
                <a:solidFill>
                  <a:schemeClr val="tx1"/>
                </a:solidFill>
                <a:effectLst/>
                <a:latin typeface="Arial" pitchFamily="34" charset="0"/>
                <a:ea typeface="Times New Roman" pitchFamily="18" charset="0"/>
                <a:cs typeface="Arial" pitchFamily="34" charset="0"/>
              </a:rPr>
              <a:t> department,</a:t>
            </a:r>
            <a:r>
              <a:rPr kumimoji="0" lang="lt-LT"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2009)</a:t>
            </a:r>
            <a:endParaRPr kumimoji="0" lang="lt-LT"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9"/>
          <p:cNvSpPr/>
          <p:nvPr/>
        </p:nvSpPr>
        <p:spPr>
          <a:xfrm>
            <a:off x="283874" y="533400"/>
            <a:ext cx="5943600" cy="2308324"/>
          </a:xfrm>
          <a:prstGeom prst="rect">
            <a:avLst/>
          </a:prstGeom>
        </p:spPr>
        <p:txBody>
          <a:bodyPr wrap="square">
            <a:spAutoFit/>
          </a:bodyPr>
          <a:lstStyle/>
          <a:p>
            <a:pPr algn="just"/>
            <a:r>
              <a:rPr lang="en-GB" sz="2400" dirty="0">
                <a:latin typeface="Arial" pitchFamily="34" charset="0"/>
                <a:cs typeface="Arial" pitchFamily="34" charset="0"/>
              </a:rPr>
              <a:t>The main sources of environmental pollution is an increasing number of vehicles in towns. Since 2000, transport sector emissions and their share in the total amount of emissions have been annually </a:t>
            </a:r>
            <a:r>
              <a:rPr lang="en-GB" sz="2400" dirty="0" smtClean="0">
                <a:latin typeface="Arial" pitchFamily="34" charset="0"/>
                <a:cs typeface="Arial" pitchFamily="34" charset="0"/>
              </a:rPr>
              <a:t>increasing. </a:t>
            </a:r>
            <a:endParaRPr lang="en-US" sz="2400" dirty="0">
              <a:latin typeface="Arial" pitchFamily="34" charset="0"/>
              <a:cs typeface="Arial" pitchFamily="34" charset="0"/>
            </a:endParaRPr>
          </a:p>
        </p:txBody>
      </p:sp>
    </p:spTree>
    <p:extLst>
      <p:ext uri="{BB962C8B-B14F-4D97-AF65-F5344CB8AC3E}">
        <p14:creationId xmlns:p14="http://schemas.microsoft.com/office/powerpoint/2010/main" val="3459243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duotone>
              <a:prstClr val="black"/>
              <a:schemeClr val="accent2">
                <a:tint val="45000"/>
                <a:satMod val="400000"/>
              </a:schemeClr>
            </a:duotone>
            <a:extLst>
              <a:ext uri="{BEBA8EAE-BF5A-486C-A8C5-ECC9F3942E4B}">
                <a14:imgProps xmlns:a14="http://schemas.microsoft.com/office/drawing/2010/main">
                  <a14:imgLayer r:embed="rId4">
                    <a14:imgEffect>
                      <a14:sharpenSoften amount="50000"/>
                    </a14:imgEffect>
                    <a14:imgEffect>
                      <a14:colorTemperature colorTemp="8800"/>
                    </a14:imgEffect>
                    <a14:imgEffect>
                      <a14:saturation sat="4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6040582" y="1143000"/>
            <a:ext cx="2971800" cy="2228850"/>
          </a:xfrm>
          <a:prstGeom prst="rect">
            <a:avLst/>
          </a:prstGeom>
          <a:ln w="76200" cap="rnd" cmpd="dbl">
            <a:solidFill>
              <a:schemeClr val="accent5">
                <a:lumMod val="50000"/>
              </a:schemeClr>
            </a:solidFill>
            <a:round/>
          </a:ln>
          <a:effectLst>
            <a:reflection blurRad="6350" stA="50000" endA="295" endPos="92000" dist="101600" dir="5400000" sy="-100000" algn="bl" rotWithShape="0"/>
          </a:effectLst>
          <a:scene3d>
            <a:camera prst="orthographicFront">
              <a:rot lat="529915" lon="2443276" rev="21459096"/>
            </a:camera>
            <a:lightRig rig="morning" dir="t"/>
          </a:scene3d>
          <a:sp3d extrusionH="82550" contourW="12700" prstMaterial="powder">
            <a:bevelT/>
            <a:bevelB/>
            <a:extrusionClr>
              <a:schemeClr val="bg2"/>
            </a:extrusionClr>
            <a:contourClr>
              <a:schemeClr val="tx2"/>
            </a:contourClr>
          </a:sp3d>
        </p:spPr>
      </p:pic>
      <p:sp>
        <p:nvSpPr>
          <p:cNvPr id="9" name="TextBox 8"/>
          <p:cNvSpPr txBox="1"/>
          <p:nvPr/>
        </p:nvSpPr>
        <p:spPr>
          <a:xfrm>
            <a:off x="50800" y="5943876"/>
            <a:ext cx="9093200" cy="769441"/>
          </a:xfrm>
          <a:prstGeom prst="rect">
            <a:avLst/>
          </a:prstGeom>
          <a:noFill/>
        </p:spPr>
        <p:txBody>
          <a:bodyPr wrap="square" rtlCol="0">
            <a:spAutoFit/>
          </a:bodyPr>
          <a:lstStyle/>
          <a:p>
            <a:pPr algn="just"/>
            <a:r>
              <a:rPr lang="en-US" sz="1400" b="1" i="1" spc="50" dirty="0" err="1"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Gintar</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ė Zorskaitė,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Vita Dūminytė,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doc.dr. Gražvydas Mykolas Paliulis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6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2011 m.</a:t>
            </a:r>
            <a:endParaRPr lang="en-US" sz="1600" b="1" i="1" spc="50" dirty="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endParaRPr>
          </a:p>
        </p:txBody>
      </p:sp>
      <p:pic>
        <p:nvPicPr>
          <p:cNvPr id="5" name="Picture 5"/>
          <p:cNvPicPr>
            <a:picLocks noChangeAspect="1" noChangeArrowheads="1"/>
          </p:cNvPicPr>
          <p:nvPr/>
        </p:nvPicPr>
        <p:blipFill>
          <a:blip r:embed="rId5">
            <a:extLst>
              <a:ext uri="{BEBA8EAE-BF5A-486C-A8C5-ECC9F3942E4B}">
                <a14:imgProps xmlns:a14="http://schemas.microsoft.com/office/drawing/2010/main">
                  <a14:imgLayer r:embed="rId6">
                    <a14:imgEffect>
                      <a14:colorTemperature colorTemp="47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077200" y="5552918"/>
            <a:ext cx="685799" cy="78191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362923" y="226367"/>
            <a:ext cx="4815998" cy="400110"/>
          </a:xfrm>
          <a:prstGeom prst="rect">
            <a:avLst/>
          </a:prstGeom>
        </p:spPr>
        <p:txBody>
          <a:bodyPr wrap="none">
            <a:spAutoFit/>
          </a:bodyPr>
          <a:lstStyle/>
          <a:p>
            <a:r>
              <a:rPr lang="en-GB" sz="2000" b="1" dirty="0">
                <a:latin typeface="Arial" pitchFamily="34" charset="0"/>
                <a:cs typeface="Arial" pitchFamily="34" charset="0"/>
              </a:rPr>
              <a:t>Transport mode depends on </a:t>
            </a:r>
            <a:r>
              <a:rPr lang="en-GB" sz="2000" b="1" dirty="0" smtClean="0">
                <a:latin typeface="Arial" pitchFamily="34" charset="0"/>
                <a:cs typeface="Arial" pitchFamily="34" charset="0"/>
              </a:rPr>
              <a:t>distance</a:t>
            </a:r>
            <a:r>
              <a:rPr lang="en-GB" sz="2000" dirty="0" smtClean="0">
                <a:latin typeface="Arial" pitchFamily="34" charset="0"/>
                <a:cs typeface="Arial" pitchFamily="34" charset="0"/>
              </a:rPr>
              <a:t>.</a:t>
            </a:r>
            <a:endParaRPr lang="lt-LT" sz="2000" dirty="0">
              <a:latin typeface="Arial" pitchFamily="34" charset="0"/>
              <a:cs typeface="Arial" pitchFamily="34" charset="0"/>
            </a:endParaRPr>
          </a:p>
        </p:txBody>
      </p:sp>
      <p:sp>
        <p:nvSpPr>
          <p:cNvPr id="7" name="Rectangle 1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t-LT"/>
          </a:p>
        </p:txBody>
      </p:sp>
      <p:graphicFrame>
        <p:nvGraphicFramePr>
          <p:cNvPr id="10" name="Object 9"/>
          <p:cNvGraphicFramePr>
            <a:graphicFrameLocks noChangeAspect="1"/>
          </p:cNvGraphicFramePr>
          <p:nvPr>
            <p:extLst>
              <p:ext uri="{D42A27DB-BD31-4B8C-83A1-F6EECF244321}">
                <p14:modId xmlns:p14="http://schemas.microsoft.com/office/powerpoint/2010/main" val="917671364"/>
              </p:ext>
            </p:extLst>
          </p:nvPr>
        </p:nvGraphicFramePr>
        <p:xfrm>
          <a:off x="348343" y="826532"/>
          <a:ext cx="5334000" cy="3618887"/>
        </p:xfrm>
        <a:graphic>
          <a:graphicData uri="http://schemas.openxmlformats.org/presentationml/2006/ole">
            <mc:AlternateContent xmlns:mc="http://schemas.openxmlformats.org/markup-compatibility/2006">
              <mc:Choice xmlns:v="urn:schemas-microsoft-com:vml" Requires="v">
                <p:oleObj spid="_x0000_s19480" r:id="rId7" imgW="9235440" imgH="6256020" progId="Unknown">
                  <p:embed/>
                </p:oleObj>
              </mc:Choice>
              <mc:Fallback>
                <p:oleObj r:id="rId7" imgW="9235440" imgH="6256020" progId="Unknown">
                  <p:embed/>
                  <p:pic>
                    <p:nvPicPr>
                      <p:cNvPr id="0" name="Object 13"/>
                      <p:cNvPicPr>
                        <a:picLocks noChangeAspect="1" noChangeArrowheads="1"/>
                      </p:cNvPicPr>
                      <p:nvPr/>
                    </p:nvPicPr>
                    <p:blipFill>
                      <a:blip r:embed="rId8">
                        <a:extLst>
                          <a:ext uri="{28A0092B-C50C-407E-A947-70E740481C1C}">
                            <a14:useLocalDpi xmlns:a14="http://schemas.microsoft.com/office/drawing/2010/main" val="0"/>
                          </a:ext>
                        </a:extLst>
                      </a:blip>
                      <a:srcRect l="36098" t="42244" r="24879" b="19003"/>
                      <a:stretch>
                        <a:fillRect/>
                      </a:stretch>
                    </p:blipFill>
                    <p:spPr bwMode="auto">
                      <a:xfrm>
                        <a:off x="348343" y="826532"/>
                        <a:ext cx="5334000" cy="3618887"/>
                      </a:xfrm>
                      <a:prstGeom prst="rect">
                        <a:avLst/>
                      </a:prstGeom>
                      <a:solidFill>
                        <a:schemeClr val="accent1"/>
                      </a:solidFill>
                    </p:spPr>
                  </p:pic>
                </p:oleObj>
              </mc:Fallback>
            </mc:AlternateContent>
          </a:graphicData>
        </a:graphic>
      </p:graphicFrame>
      <p:sp>
        <p:nvSpPr>
          <p:cNvPr id="12" name="Rectangle 11"/>
          <p:cNvSpPr/>
          <p:nvPr/>
        </p:nvSpPr>
        <p:spPr>
          <a:xfrm>
            <a:off x="362923" y="4556792"/>
            <a:ext cx="8741229" cy="1200329"/>
          </a:xfrm>
          <a:prstGeom prst="rect">
            <a:avLst/>
          </a:prstGeom>
        </p:spPr>
        <p:txBody>
          <a:bodyPr wrap="square">
            <a:spAutoFit/>
          </a:bodyPr>
          <a:lstStyle/>
          <a:p>
            <a:r>
              <a:rPr lang="en-GB" dirty="0">
                <a:latin typeface="Arial" pitchFamily="34" charset="0"/>
                <a:cs typeface="Arial" pitchFamily="34" charset="0"/>
              </a:rPr>
              <a:t>Short distanced up to 1-2 km are usually travelled on foot, while longer distances need vehicles, namely bicycles, motorcycles, public transport or private cars. </a:t>
            </a:r>
            <a:r>
              <a:rPr lang="en-GB" dirty="0" smtClean="0">
                <a:latin typeface="Arial" pitchFamily="34" charset="0"/>
                <a:cs typeface="Arial" pitchFamily="34" charset="0"/>
              </a:rPr>
              <a:t>In </a:t>
            </a:r>
            <a:r>
              <a:rPr lang="en-GB" dirty="0">
                <a:latin typeface="Arial" pitchFamily="34" charset="0"/>
                <a:cs typeface="Arial" pitchFamily="34" charset="0"/>
              </a:rPr>
              <a:t>towns 30% of trips by car are up to 3 km long, and 50% of trips by car are up to 5 km long. </a:t>
            </a:r>
            <a:endParaRPr lang="lt-LT" dirty="0">
              <a:latin typeface="Arial" pitchFamily="34" charset="0"/>
              <a:cs typeface="Arial" pitchFamily="34" charset="0"/>
            </a:endParaRPr>
          </a:p>
        </p:txBody>
      </p:sp>
    </p:spTree>
    <p:extLst>
      <p:ext uri="{BB962C8B-B14F-4D97-AF65-F5344CB8AC3E}">
        <p14:creationId xmlns:p14="http://schemas.microsoft.com/office/powerpoint/2010/main" val="4258460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duotone>
              <a:prstClr val="black"/>
              <a:schemeClr val="accent2">
                <a:tint val="45000"/>
                <a:satMod val="400000"/>
              </a:schemeClr>
            </a:duotone>
            <a:extLst>
              <a:ext uri="{BEBA8EAE-BF5A-486C-A8C5-ECC9F3942E4B}">
                <a14:imgProps xmlns:a14="http://schemas.microsoft.com/office/drawing/2010/main">
                  <a14:imgLayer r:embed="rId3">
                    <a14:imgEffect>
                      <a14:sharpenSoften amount="50000"/>
                    </a14:imgEffect>
                    <a14:imgEffect>
                      <a14:colorTemperature colorTemp="8800"/>
                    </a14:imgEffect>
                    <a14:imgEffect>
                      <a14:saturation sat="4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6040582" y="1143000"/>
            <a:ext cx="2971800" cy="2228850"/>
          </a:xfrm>
          <a:prstGeom prst="rect">
            <a:avLst/>
          </a:prstGeom>
          <a:ln w="76200" cap="rnd" cmpd="dbl">
            <a:solidFill>
              <a:schemeClr val="accent5">
                <a:lumMod val="50000"/>
              </a:schemeClr>
            </a:solidFill>
            <a:round/>
          </a:ln>
          <a:effectLst>
            <a:reflection blurRad="6350" stA="50000" endA="295" endPos="92000" dist="101600" dir="5400000" sy="-100000" algn="bl" rotWithShape="0"/>
          </a:effectLst>
          <a:scene3d>
            <a:camera prst="orthographicFront">
              <a:rot lat="529915" lon="2443276" rev="21459096"/>
            </a:camera>
            <a:lightRig rig="morning" dir="t"/>
          </a:scene3d>
          <a:sp3d extrusionH="82550" contourW="12700" prstMaterial="powder">
            <a:bevelT/>
            <a:bevelB/>
            <a:extrusionClr>
              <a:schemeClr val="bg2"/>
            </a:extrusionClr>
            <a:contourClr>
              <a:schemeClr val="tx2"/>
            </a:contourClr>
          </a:sp3d>
        </p:spPr>
      </p:pic>
      <p:sp>
        <p:nvSpPr>
          <p:cNvPr id="9" name="TextBox 8"/>
          <p:cNvSpPr txBox="1"/>
          <p:nvPr/>
        </p:nvSpPr>
        <p:spPr>
          <a:xfrm>
            <a:off x="50800" y="5943876"/>
            <a:ext cx="9093200" cy="769441"/>
          </a:xfrm>
          <a:prstGeom prst="rect">
            <a:avLst/>
          </a:prstGeom>
          <a:noFill/>
        </p:spPr>
        <p:txBody>
          <a:bodyPr wrap="square" rtlCol="0">
            <a:spAutoFit/>
          </a:bodyPr>
          <a:lstStyle/>
          <a:p>
            <a:pPr algn="just"/>
            <a:r>
              <a:rPr lang="en-US" sz="1400" b="1" i="1" spc="50" dirty="0" err="1"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Gintar</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ė Zorskaitė,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Vita Dūminytė,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doc.dr. Gražvydas Mykolas Paliulis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6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2011 m.</a:t>
            </a:r>
            <a:endParaRPr lang="en-US" sz="1600" b="1" i="1" spc="50" dirty="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endParaRPr>
          </a:p>
        </p:txBody>
      </p:sp>
      <p:pic>
        <p:nvPicPr>
          <p:cNvPr id="5" name="Picture 5"/>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47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077200" y="5552918"/>
            <a:ext cx="685799" cy="78191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1"/>
          <p:cNvSpPr>
            <a:spLocks noChangeArrowheads="1"/>
          </p:cNvSpPr>
          <p:nvPr/>
        </p:nvSpPr>
        <p:spPr bwMode="auto">
          <a:xfrm rot="10800000" flipV="1">
            <a:off x="410684" y="660356"/>
            <a:ext cx="5756565"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en-GB"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With rapid sprawl of towns people will not refuse their cars and will not start cycling. This will result in further environmental pollution and wasteful use of limited oil resources. The present situation would improve if electric cars appear in streets. </a:t>
            </a:r>
            <a:r>
              <a:rPr lang="en-GB" sz="2400" dirty="0">
                <a:latin typeface="Arial" pitchFamily="34" charset="0"/>
                <a:cs typeface="Arial" pitchFamily="34" charset="0"/>
              </a:rPr>
              <a:t>It is important to analyse and substantiate the optimal deployment of plug-in stations in accordance with the chosen criteria, the related problems and possibilities. </a:t>
            </a:r>
            <a:endParaRPr lang="en-US" sz="2400" dirty="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The electric car plug-in system is not yet available in Lithuania or in other Baltic States. </a:t>
            </a:r>
            <a:endParaRPr kumimoji="0" lang="en-GB"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4592433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duotone>
              <a:prstClr val="black"/>
              <a:schemeClr val="accent2">
                <a:tint val="45000"/>
                <a:satMod val="400000"/>
              </a:schemeClr>
            </a:duotone>
            <a:extLst>
              <a:ext uri="{BEBA8EAE-BF5A-486C-A8C5-ECC9F3942E4B}">
                <a14:imgProps xmlns:a14="http://schemas.microsoft.com/office/drawing/2010/main">
                  <a14:imgLayer r:embed="rId3">
                    <a14:imgEffect>
                      <a14:sharpenSoften amount="50000"/>
                    </a14:imgEffect>
                    <a14:imgEffect>
                      <a14:colorTemperature colorTemp="8800"/>
                    </a14:imgEffect>
                    <a14:imgEffect>
                      <a14:saturation sat="4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6040582" y="1143000"/>
            <a:ext cx="2971800" cy="2228850"/>
          </a:xfrm>
          <a:prstGeom prst="rect">
            <a:avLst/>
          </a:prstGeom>
          <a:ln w="76200" cap="rnd" cmpd="dbl">
            <a:solidFill>
              <a:schemeClr val="accent5">
                <a:lumMod val="50000"/>
              </a:schemeClr>
            </a:solidFill>
            <a:round/>
          </a:ln>
          <a:effectLst>
            <a:reflection blurRad="6350" stA="50000" endA="295" endPos="92000" dist="101600" dir="5400000" sy="-100000" algn="bl" rotWithShape="0"/>
          </a:effectLst>
          <a:scene3d>
            <a:camera prst="orthographicFront">
              <a:rot lat="529915" lon="2443276" rev="21459096"/>
            </a:camera>
            <a:lightRig rig="morning" dir="t"/>
          </a:scene3d>
          <a:sp3d extrusionH="82550" contourW="12700" prstMaterial="powder">
            <a:bevelT/>
            <a:bevelB/>
            <a:extrusionClr>
              <a:schemeClr val="bg2"/>
            </a:extrusionClr>
            <a:contourClr>
              <a:schemeClr val="tx2"/>
            </a:contourClr>
          </a:sp3d>
        </p:spPr>
      </p:pic>
      <p:sp>
        <p:nvSpPr>
          <p:cNvPr id="9" name="TextBox 8"/>
          <p:cNvSpPr txBox="1"/>
          <p:nvPr/>
        </p:nvSpPr>
        <p:spPr>
          <a:xfrm>
            <a:off x="50800" y="5943876"/>
            <a:ext cx="9093200" cy="769441"/>
          </a:xfrm>
          <a:prstGeom prst="rect">
            <a:avLst/>
          </a:prstGeom>
          <a:noFill/>
        </p:spPr>
        <p:txBody>
          <a:bodyPr wrap="square" rtlCol="0">
            <a:spAutoFit/>
          </a:bodyPr>
          <a:lstStyle/>
          <a:p>
            <a:pPr algn="just"/>
            <a:r>
              <a:rPr lang="en-US" sz="1400" b="1" i="1" spc="50" dirty="0" err="1"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Gintar</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ė Zorskaitė,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Vita Dūminytė,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doc.dr. Gražvydas Mykolas Paliulis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6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2011 m.</a:t>
            </a:r>
            <a:endParaRPr lang="en-US" sz="1600" b="1" i="1" spc="50" dirty="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endParaRPr>
          </a:p>
        </p:txBody>
      </p:sp>
      <p:pic>
        <p:nvPicPr>
          <p:cNvPr id="5" name="Picture 5"/>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47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077200" y="5552918"/>
            <a:ext cx="685799" cy="78191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a:spLocks noChangeArrowheads="1"/>
          </p:cNvSpPr>
          <p:nvPr/>
        </p:nvSpPr>
        <p:spPr bwMode="auto">
          <a:xfrm>
            <a:off x="50800" y="338552"/>
            <a:ext cx="6370784" cy="53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indent="228600" algn="just" fontAlgn="base">
              <a:spcBef>
                <a:spcPct val="0"/>
              </a:spcBef>
              <a:spcAft>
                <a:spcPct val="0"/>
              </a:spcAft>
              <a:tabLst>
                <a:tab pos="457200" algn="l"/>
              </a:tabLst>
            </a:pPr>
            <a:endParaRPr lang="lt-LT" sz="2000" dirty="0" smtClean="0">
              <a:latin typeface="Arial" pitchFamily="34" charset="0"/>
              <a:ea typeface="Times New Roman" pitchFamily="18" charset="0"/>
              <a:cs typeface="Arial" pitchFamily="34" charset="0"/>
            </a:endParaRPr>
          </a:p>
          <a:p>
            <a:pPr indent="228600" algn="just" fontAlgn="base">
              <a:spcBef>
                <a:spcPct val="0"/>
              </a:spcBef>
              <a:spcAft>
                <a:spcPct val="0"/>
              </a:spcAft>
              <a:tabLst>
                <a:tab pos="457200" algn="l"/>
              </a:tabLst>
            </a:pPr>
            <a:r>
              <a:rPr kumimoji="0" lang="lt-LT" sz="20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What</a:t>
            </a:r>
            <a:r>
              <a:rPr kumimoji="0" lang="lt-L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lang="en-GB" sz="2000" b="1" dirty="0">
                <a:latin typeface="Arial" pitchFamily="34" charset="0"/>
                <a:ea typeface="Times New Roman" pitchFamily="18" charset="0"/>
                <a:cs typeface="Arial" pitchFamily="34" charset="0"/>
              </a:rPr>
              <a:t>main problems should be </a:t>
            </a:r>
            <a:r>
              <a:rPr lang="en-GB" sz="2000" b="1" dirty="0" smtClean="0">
                <a:latin typeface="Arial" pitchFamily="34" charset="0"/>
                <a:ea typeface="Times New Roman" pitchFamily="18" charset="0"/>
                <a:cs typeface="Arial" pitchFamily="34" charset="0"/>
              </a:rPr>
              <a:t>solved</a:t>
            </a:r>
            <a:r>
              <a:rPr lang="lt-LT" sz="2000" b="1" dirty="0" smtClean="0">
                <a:latin typeface="Arial" pitchFamily="34" charset="0"/>
                <a:ea typeface="Times New Roman" pitchFamily="18" charset="0"/>
                <a:cs typeface="Arial" pitchFamily="34" charset="0"/>
              </a:rPr>
              <a:t> </a:t>
            </a:r>
            <a:r>
              <a:rPr lang="lt-LT" sz="2000" b="1" dirty="0">
                <a:latin typeface="Arial" pitchFamily="34" charset="0"/>
                <a:ea typeface="Times New Roman" pitchFamily="18" charset="0"/>
                <a:cs typeface="Arial" pitchFamily="34" charset="0"/>
              </a:rPr>
              <a:t>t</a:t>
            </a:r>
            <a:r>
              <a:rPr lang="en-GB" sz="2000" b="1" dirty="0" smtClean="0">
                <a:latin typeface="Arial" pitchFamily="34" charset="0"/>
                <a:ea typeface="Times New Roman" pitchFamily="18" charset="0"/>
                <a:cs typeface="Arial" pitchFamily="34" charset="0"/>
              </a:rPr>
              <a:t>o </a:t>
            </a:r>
            <a:r>
              <a:rPr kumimoji="0" lang="en-GB"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create environment for the use of electric cars in Lithuania</a:t>
            </a:r>
            <a:r>
              <a:rPr lang="lt-LT" sz="2000" b="1" dirty="0">
                <a:latin typeface="Arial" pitchFamily="34" charset="0"/>
                <a:ea typeface="Times New Roman" pitchFamily="18" charset="0"/>
                <a:cs typeface="Arial" pitchFamily="34" charset="0"/>
              </a:rPr>
              <a:t>?</a:t>
            </a:r>
            <a:endParaRPr kumimoji="0" lang="en-GB"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285750" indent="-285750" algn="just" fontAlgn="base">
              <a:spcBef>
                <a:spcPct val="0"/>
              </a:spcBef>
              <a:spcAft>
                <a:spcPct val="0"/>
              </a:spcAft>
              <a:buFont typeface="Wingdings" pitchFamily="2" charset="2"/>
              <a:buChar char="v"/>
              <a:tabLst>
                <a:tab pos="457200" algn="l"/>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285750" indent="-285750" algn="just" eaLnBrk="0" fontAlgn="base" hangingPunct="0">
              <a:spcBef>
                <a:spcPct val="0"/>
              </a:spcBef>
              <a:spcAft>
                <a:spcPct val="0"/>
              </a:spcAft>
              <a:buFont typeface="Wingdings" pitchFamily="2" charset="2"/>
              <a:buChar char="Ø"/>
              <a:tabLst>
                <a:tab pos="457200" algn="l"/>
              </a:tabLst>
            </a:pPr>
            <a:r>
              <a:rPr kumimoji="0" lang="en-GB"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Private cooperation between capital and town municipalities in development of the plug-in infrastructure;</a:t>
            </a:r>
          </a:p>
          <a:p>
            <a:pPr marL="285750" indent="-285750" algn="just" eaLnBrk="0" fontAlgn="base" hangingPunct="0">
              <a:spcBef>
                <a:spcPct val="0"/>
              </a:spcBef>
              <a:spcAft>
                <a:spcPct val="0"/>
              </a:spcAft>
              <a:buFont typeface="Wingdings" pitchFamily="2" charset="2"/>
              <a:buChar char="Ø"/>
              <a:tabLst>
                <a:tab pos="457200" algn="l"/>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285750" indent="-285750" algn="just" eaLnBrk="0" fontAlgn="base" hangingPunct="0">
              <a:spcBef>
                <a:spcPct val="0"/>
              </a:spcBef>
              <a:spcAft>
                <a:spcPct val="0"/>
              </a:spcAft>
              <a:buFont typeface="Wingdings" pitchFamily="2" charset="2"/>
              <a:buChar char="Ø"/>
              <a:tabLst>
                <a:tab pos="457200" algn="l"/>
              </a:tabLst>
            </a:pPr>
            <a:r>
              <a:rPr kumimoji="0" lang="en-GB"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Development of standard technical requirements;</a:t>
            </a:r>
          </a:p>
          <a:p>
            <a:pPr marL="285750" indent="-285750" algn="just" eaLnBrk="0" fontAlgn="base" hangingPunct="0">
              <a:spcBef>
                <a:spcPct val="0"/>
              </a:spcBef>
              <a:spcAft>
                <a:spcPct val="0"/>
              </a:spcAft>
              <a:buFont typeface="Wingdings" pitchFamily="2" charset="2"/>
              <a:buChar char="Ø"/>
              <a:tabLst>
                <a:tab pos="457200" algn="l"/>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285750" indent="-285750" algn="just" eaLnBrk="0" fontAlgn="base" hangingPunct="0">
              <a:spcBef>
                <a:spcPct val="0"/>
              </a:spcBef>
              <a:spcAft>
                <a:spcPct val="0"/>
              </a:spcAft>
              <a:buFont typeface="Wingdings" pitchFamily="2" charset="2"/>
              <a:buChar char="Ø"/>
              <a:tabLst>
                <a:tab pos="457200" algn="l"/>
              </a:tabLst>
            </a:pPr>
            <a:r>
              <a:rPr lang="en-GB" sz="2000" dirty="0">
                <a:latin typeface="Arial" pitchFamily="34" charset="0"/>
                <a:ea typeface="Times New Roman" pitchFamily="18" charset="0"/>
                <a:cs typeface="Arial" pitchFamily="34" charset="0"/>
              </a:rPr>
              <a:t>P</a:t>
            </a:r>
            <a:r>
              <a:rPr kumimoji="0" lang="en-GB"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arking places for electric cars</a:t>
            </a:r>
            <a:r>
              <a:rPr kumimoji="0" lang="en-GB" sz="2000" b="0" i="0" u="none" strike="noStrike" cap="none" normalizeH="0" dirty="0" smtClean="0">
                <a:ln>
                  <a:noFill/>
                </a:ln>
                <a:solidFill>
                  <a:schemeClr val="tx1"/>
                </a:solidFill>
                <a:effectLst/>
                <a:latin typeface="Arial" pitchFamily="34" charset="0"/>
                <a:ea typeface="Times New Roman" pitchFamily="18" charset="0"/>
                <a:cs typeface="Arial" pitchFamily="34" charset="0"/>
              </a:rPr>
              <a:t> with</a:t>
            </a:r>
            <a:r>
              <a:rPr kumimoji="0" lang="en-GB"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plug-in devices;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285750" indent="-285750" algn="just" eaLnBrk="0" fontAlgn="base" hangingPunct="0">
              <a:spcBef>
                <a:spcPct val="0"/>
              </a:spcBef>
              <a:spcAft>
                <a:spcPct val="0"/>
              </a:spcAft>
              <a:buFont typeface="Wingdings" pitchFamily="2" charset="2"/>
              <a:buChar char="Ø"/>
              <a:tabLst>
                <a:tab pos="457200" algn="l"/>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Wingdings" pitchFamily="2" charset="2"/>
              <a:buChar char="Ø"/>
              <a:tabLst>
                <a:tab pos="457200" algn="l"/>
              </a:tabLst>
            </a:pPr>
            <a:r>
              <a:rPr kumimoji="0" lang="en-GB"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 considerable amount of energy developing the network of speedy plug-in stations;</a:t>
            </a:r>
          </a:p>
          <a:p>
            <a:pPr marL="285750" marR="0" lvl="0" indent="-285750" algn="just" defTabSz="914400" rtl="0" eaLnBrk="0" fontAlgn="base" latinLnBrk="0" hangingPunct="0">
              <a:lnSpc>
                <a:spcPct val="100000"/>
              </a:lnSpc>
              <a:spcBef>
                <a:spcPct val="0"/>
              </a:spcBef>
              <a:spcAft>
                <a:spcPct val="0"/>
              </a:spcAft>
              <a:buClrTx/>
              <a:buSzTx/>
              <a:buFont typeface="Wingdings" pitchFamily="2" charset="2"/>
              <a:buChar char="Ø"/>
              <a:tabLst>
                <a:tab pos="457200" algn="l"/>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Wingdings" pitchFamily="2" charset="2"/>
              <a:buChar char="Ø"/>
              <a:tabLst>
                <a:tab pos="457200" algn="l"/>
              </a:tabLst>
            </a:pPr>
            <a:r>
              <a:rPr lang="en-GB" sz="2000" dirty="0">
                <a:solidFill>
                  <a:srgbClr val="000000"/>
                </a:solidFill>
                <a:latin typeface="Arial" pitchFamily="34" charset="0"/>
                <a:ea typeface="Times New Roman" pitchFamily="18" charset="0"/>
                <a:cs typeface="Arial" pitchFamily="34" charset="0"/>
              </a:rPr>
              <a:t>S</a:t>
            </a:r>
            <a:r>
              <a:rPr kumimoji="0" lang="en-GB"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ystem of payment for electricity.</a:t>
            </a:r>
            <a:endParaRPr kumimoji="0" lang="en-GB" sz="2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258460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Effect transition="in" filter="fade">
                                      <p:cBhvr>
                                        <p:cTn id="11" dur="1000"/>
                                        <p:tgtEl>
                                          <p:spTgt spid="3">
                                            <p:txEl>
                                              <p:pRg st="3" end="3"/>
                                            </p:txEl>
                                          </p:spTgt>
                                        </p:tgtEl>
                                      </p:cBhvr>
                                    </p:animEffect>
                                    <p:anim calcmode="lin" valueType="num">
                                      <p:cBhvr>
                                        <p:cTn id="1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1000"/>
                                        <p:tgtEl>
                                          <p:spTgt spid="3">
                                            <p:txEl>
                                              <p:pRg st="5" end="5"/>
                                            </p:txEl>
                                          </p:spTgt>
                                        </p:tgtEl>
                                      </p:cBhvr>
                                    </p:animEffect>
                                    <p:anim calcmode="lin" valueType="num">
                                      <p:cBhvr>
                                        <p:cTn id="1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1000"/>
                                        <p:tgtEl>
                                          <p:spTgt spid="3">
                                            <p:txEl>
                                              <p:pRg st="7" end="7"/>
                                            </p:txEl>
                                          </p:spTgt>
                                        </p:tgtEl>
                                      </p:cBhvr>
                                    </p:animEffect>
                                    <p:anim calcmode="lin" valueType="num">
                                      <p:cBhvr>
                                        <p:cTn id="26"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fade">
                                      <p:cBhvr>
                                        <p:cTn id="32" dur="1000"/>
                                        <p:tgtEl>
                                          <p:spTgt spid="3">
                                            <p:txEl>
                                              <p:pRg st="9" end="9"/>
                                            </p:txEl>
                                          </p:spTgt>
                                        </p:tgtEl>
                                      </p:cBhvr>
                                    </p:animEffect>
                                    <p:anim calcmode="lin" valueType="num">
                                      <p:cBhvr>
                                        <p:cTn id="33"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animEffect transition="in" filter="fade">
                                      <p:cBhvr>
                                        <p:cTn id="39" dur="1000"/>
                                        <p:tgtEl>
                                          <p:spTgt spid="3">
                                            <p:txEl>
                                              <p:pRg st="11" end="11"/>
                                            </p:txEl>
                                          </p:spTgt>
                                        </p:tgtEl>
                                      </p:cBhvr>
                                    </p:animEffect>
                                    <p:anim calcmode="lin" valueType="num">
                                      <p:cBhvr>
                                        <p:cTn id="40"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duotone>
              <a:prstClr val="black"/>
              <a:schemeClr val="accent2">
                <a:tint val="45000"/>
                <a:satMod val="400000"/>
              </a:schemeClr>
            </a:duotone>
            <a:extLst>
              <a:ext uri="{BEBA8EAE-BF5A-486C-A8C5-ECC9F3942E4B}">
                <a14:imgProps xmlns:a14="http://schemas.microsoft.com/office/drawing/2010/main">
                  <a14:imgLayer r:embed="rId3">
                    <a14:imgEffect>
                      <a14:sharpenSoften amount="50000"/>
                    </a14:imgEffect>
                    <a14:imgEffect>
                      <a14:colorTemperature colorTemp="8800"/>
                    </a14:imgEffect>
                    <a14:imgEffect>
                      <a14:saturation sat="4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6040582" y="1143000"/>
            <a:ext cx="2971800" cy="2228850"/>
          </a:xfrm>
          <a:prstGeom prst="rect">
            <a:avLst/>
          </a:prstGeom>
          <a:ln w="76200" cap="rnd" cmpd="dbl">
            <a:solidFill>
              <a:schemeClr val="accent5">
                <a:lumMod val="50000"/>
              </a:schemeClr>
            </a:solidFill>
            <a:round/>
          </a:ln>
          <a:effectLst>
            <a:reflection blurRad="6350" stA="50000" endA="295" endPos="92000" dist="101600" dir="5400000" sy="-100000" algn="bl" rotWithShape="0"/>
          </a:effectLst>
          <a:scene3d>
            <a:camera prst="orthographicFront">
              <a:rot lat="529915" lon="2443276" rev="21459096"/>
            </a:camera>
            <a:lightRig rig="morning" dir="t"/>
          </a:scene3d>
          <a:sp3d extrusionH="82550" contourW="12700" prstMaterial="powder">
            <a:bevelT/>
            <a:bevelB/>
            <a:extrusionClr>
              <a:schemeClr val="bg2"/>
            </a:extrusionClr>
            <a:contourClr>
              <a:schemeClr val="tx2"/>
            </a:contourClr>
          </a:sp3d>
        </p:spPr>
      </p:pic>
      <p:sp>
        <p:nvSpPr>
          <p:cNvPr id="9" name="TextBox 8"/>
          <p:cNvSpPr txBox="1"/>
          <p:nvPr/>
        </p:nvSpPr>
        <p:spPr>
          <a:xfrm>
            <a:off x="50800" y="5943876"/>
            <a:ext cx="9093200" cy="769441"/>
          </a:xfrm>
          <a:prstGeom prst="rect">
            <a:avLst/>
          </a:prstGeom>
          <a:noFill/>
        </p:spPr>
        <p:txBody>
          <a:bodyPr wrap="square" rtlCol="0">
            <a:spAutoFit/>
          </a:bodyPr>
          <a:lstStyle/>
          <a:p>
            <a:pPr algn="just"/>
            <a:r>
              <a:rPr lang="en-US" sz="1400" b="1" i="1" spc="50" dirty="0" err="1"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Gintar</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ė Zorskaitė,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Vita Dūminytė,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doc.dr. Gražvydas Mykolas Paliulis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6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2011 m.</a:t>
            </a:r>
            <a:endParaRPr lang="en-US" sz="1600" b="1" i="1" spc="50" dirty="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endParaRPr>
          </a:p>
        </p:txBody>
      </p:sp>
      <p:pic>
        <p:nvPicPr>
          <p:cNvPr id="5" name="Picture 5"/>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47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077200" y="5552918"/>
            <a:ext cx="685799" cy="78191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a:spLocks noChangeArrowheads="1"/>
          </p:cNvSpPr>
          <p:nvPr/>
        </p:nvSpPr>
        <p:spPr bwMode="auto">
          <a:xfrm>
            <a:off x="221673" y="452736"/>
            <a:ext cx="5992091" cy="53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228600" algn="just"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Vision of the Ministry of Transport and Communications of Lithuania </a:t>
            </a:r>
            <a:r>
              <a:rPr lang="lt-LT" sz="2000" b="1" dirty="0" smtClean="0">
                <a:latin typeface="Arial" pitchFamily="34" charset="0"/>
                <a:ea typeface="Times New Roman" pitchFamily="18" charset="0"/>
                <a:cs typeface="Arial" pitchFamily="34" charset="0"/>
              </a:rPr>
              <a:t>:</a:t>
            </a:r>
          </a:p>
          <a:p>
            <a:pPr marL="0" marR="0" lvl="0" indent="228600" algn="just" defTabSz="914400" rtl="0" eaLnBrk="1" fontAlgn="base" latinLnBrk="0" hangingPunct="1">
              <a:lnSpc>
                <a:spcPct val="100000"/>
              </a:lnSpc>
              <a:spcBef>
                <a:spcPct val="0"/>
              </a:spcBef>
              <a:spcAft>
                <a:spcPct val="0"/>
              </a:spcAft>
              <a:buClrTx/>
              <a:buSzTx/>
              <a:buFontTx/>
              <a:buNone/>
              <a:tabLst/>
            </a:pPr>
            <a:endParaRPr lang="lt-LT" sz="2000" dirty="0" smtClean="0">
              <a:latin typeface="Arial" pitchFamily="34" charset="0"/>
              <a:ea typeface="Times New Roman" pitchFamily="18" charset="0"/>
              <a:cs typeface="Arial" pitchFamily="34" charset="0"/>
            </a:endParaRPr>
          </a:p>
          <a:p>
            <a:pPr indent="228600" algn="just" fontAlgn="base">
              <a:spcBef>
                <a:spcPct val="0"/>
              </a:spcBef>
              <a:spcAft>
                <a:spcPct val="0"/>
              </a:spcAft>
            </a:pPr>
            <a:r>
              <a:rPr kumimoji="0" lang="en-GB"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2015</a:t>
            </a:r>
            <a:r>
              <a:rPr kumimoji="0" lang="lt-L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a:t>
            </a:r>
            <a:r>
              <a:rPr kumimoji="0" lang="en-GB"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 pilot electric car battery plug-in and switch infrastructure network will be developed</a:t>
            </a:r>
            <a:r>
              <a:rPr kumimoji="0" lang="lt-L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p>
          <a:p>
            <a:pPr indent="228600" algn="just" fontAlgn="base">
              <a:spcBef>
                <a:spcPct val="0"/>
              </a:spcBef>
              <a:spcAft>
                <a:spcPct val="0"/>
              </a:spcAft>
            </a:pPr>
            <a:r>
              <a:rPr kumimoji="0" lang="en-GB"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2020</a:t>
            </a:r>
            <a:r>
              <a:rPr kumimoji="0" lang="lt-L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a:t>
            </a:r>
            <a:r>
              <a:rPr kumimoji="0" lang="en-GB"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an electric car plant will be built in Lithuania</a:t>
            </a:r>
            <a:r>
              <a:rPr kumimoji="0" lang="lt-L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indent="228600" algn="just" fontAlgn="base">
              <a:spcBef>
                <a:spcPct val="0"/>
              </a:spcBef>
              <a:spcAft>
                <a:spcPct val="0"/>
              </a:spcAft>
            </a:pP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2030 - </a:t>
            </a:r>
            <a:r>
              <a:rPr kumimoji="0" lang="en-GB"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the public transport of the largest towns of</a:t>
            </a:r>
            <a:r>
              <a:rPr kumimoji="0" lang="en-GB" sz="2000" b="0" i="0" u="none" strike="noStrike" cap="none" normalizeH="0" dirty="0" smtClean="0">
                <a:ln>
                  <a:noFill/>
                </a:ln>
                <a:solidFill>
                  <a:schemeClr val="tx1"/>
                </a:solidFill>
                <a:effectLst/>
                <a:latin typeface="Arial" pitchFamily="34" charset="0"/>
                <a:ea typeface="Times New Roman" pitchFamily="18" charset="0"/>
                <a:cs typeface="Arial" pitchFamily="34" charset="0"/>
              </a:rPr>
              <a:t> </a:t>
            </a:r>
            <a:r>
              <a:rPr kumimoji="0" lang="en-GB"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Lithuania will be electricity-powered, and that green cars will account for up to 40% of all cars.</a:t>
            </a:r>
          </a:p>
          <a:p>
            <a:pPr marR="0" lvl="0" algn="just" defTabSz="914400" rtl="0" eaLnBrk="1" fontAlgn="base" latinLnBrk="0" hangingPunct="1">
              <a:lnSpc>
                <a:spcPct val="100000"/>
              </a:lnSpc>
              <a:spcBef>
                <a:spcPct val="0"/>
              </a:spcBef>
              <a:spcAft>
                <a:spcPct val="0"/>
              </a:spcAft>
              <a:buClrTx/>
              <a:buSzTx/>
              <a:tabLst/>
            </a:pPr>
            <a:endParaRPr kumimoji="0" lang="en-GB"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228600" algn="just"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Is it possible?</a:t>
            </a:r>
          </a:p>
          <a:p>
            <a:pPr marL="0" marR="0" lvl="0" indent="228600" algn="just"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 Lithuania electric cars have good prospects. Lithuania has good conditions for testing electric cars due to favourable climate and suitable distances. </a:t>
            </a:r>
            <a:endParaRPr kumimoji="0" lang="en-GB" sz="2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258460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1000"/>
                                        <p:tgtEl>
                                          <p:spTgt spid="2">
                                            <p:txEl>
                                              <p:pRg st="2" end="2"/>
                                            </p:txEl>
                                          </p:spTgt>
                                        </p:tgtEl>
                                      </p:cBhvr>
                                    </p:animEffect>
                                    <p:anim calcmode="lin" valueType="num">
                                      <p:cBhvr>
                                        <p:cTn id="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3" end="3"/>
                                            </p:txEl>
                                          </p:spTgt>
                                        </p:tgtEl>
                                        <p:attrNameLst>
                                          <p:attrName>style.visibility</p:attrName>
                                        </p:attrNameLst>
                                      </p:cBhvr>
                                      <p:to>
                                        <p:strVal val="visible"/>
                                      </p:to>
                                    </p:set>
                                    <p:animEffect transition="in" filter="fade">
                                      <p:cBhvr>
                                        <p:cTn id="14" dur="1000"/>
                                        <p:tgtEl>
                                          <p:spTgt spid="2">
                                            <p:txEl>
                                              <p:pRg st="3" end="3"/>
                                            </p:txEl>
                                          </p:spTgt>
                                        </p:tgtEl>
                                      </p:cBhvr>
                                    </p:animEffect>
                                    <p:anim calcmode="lin" valueType="num">
                                      <p:cBhvr>
                                        <p:cTn id="15"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fade">
                                      <p:cBhvr>
                                        <p:cTn id="21" dur="1000"/>
                                        <p:tgtEl>
                                          <p:spTgt spid="2">
                                            <p:txEl>
                                              <p:pRg st="4" end="4"/>
                                            </p:txEl>
                                          </p:spTgt>
                                        </p:tgtEl>
                                      </p:cBhvr>
                                    </p:animEffect>
                                    <p:anim calcmode="lin" valueType="num">
                                      <p:cBhvr>
                                        <p:cTn id="22"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2">
                                            <p:txEl>
                                              <p:pRg st="6" end="6"/>
                                            </p:txEl>
                                          </p:spTgt>
                                        </p:tgtEl>
                                        <p:attrNameLst>
                                          <p:attrName>style.visibility</p:attrName>
                                        </p:attrNameLst>
                                      </p:cBhvr>
                                      <p:to>
                                        <p:strVal val="visible"/>
                                      </p:to>
                                    </p:set>
                                    <p:anim calcmode="lin" valueType="num">
                                      <p:cBhvr additive="base">
                                        <p:cTn id="28"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2">
                                            <p:txEl>
                                              <p:pRg st="8" end="8"/>
                                            </p:txEl>
                                          </p:spTgt>
                                        </p:tgtEl>
                                        <p:attrNameLst>
                                          <p:attrName>style.visibility</p:attrName>
                                        </p:attrNameLst>
                                      </p:cBhvr>
                                      <p:to>
                                        <p:strVal val="visible"/>
                                      </p:to>
                                    </p:set>
                                    <p:animEffect transition="in" filter="fade">
                                      <p:cBhvr>
                                        <p:cTn id="34" dur="1000"/>
                                        <p:tgtEl>
                                          <p:spTgt spid="2">
                                            <p:txEl>
                                              <p:pRg st="8" end="8"/>
                                            </p:txEl>
                                          </p:spTgt>
                                        </p:tgtEl>
                                      </p:cBhvr>
                                    </p:animEffect>
                                    <p:anim calcmode="lin" valueType="num">
                                      <p:cBhvr>
                                        <p:cTn id="35"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36"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duotone>
              <a:prstClr val="black"/>
              <a:schemeClr val="accent2">
                <a:tint val="45000"/>
                <a:satMod val="400000"/>
              </a:schemeClr>
            </a:duotone>
            <a:extLst>
              <a:ext uri="{BEBA8EAE-BF5A-486C-A8C5-ECC9F3942E4B}">
                <a14:imgProps xmlns:a14="http://schemas.microsoft.com/office/drawing/2010/main">
                  <a14:imgLayer r:embed="rId3">
                    <a14:imgEffect>
                      <a14:sharpenSoften amount="50000"/>
                    </a14:imgEffect>
                    <a14:imgEffect>
                      <a14:colorTemperature colorTemp="8800"/>
                    </a14:imgEffect>
                    <a14:imgEffect>
                      <a14:saturation sat="4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6040582" y="1143000"/>
            <a:ext cx="2971800" cy="2228850"/>
          </a:xfrm>
          <a:prstGeom prst="rect">
            <a:avLst/>
          </a:prstGeom>
          <a:ln w="76200" cap="rnd" cmpd="dbl">
            <a:solidFill>
              <a:schemeClr val="accent5">
                <a:lumMod val="50000"/>
              </a:schemeClr>
            </a:solidFill>
            <a:round/>
          </a:ln>
          <a:effectLst>
            <a:reflection blurRad="6350" stA="50000" endA="295" endPos="92000" dist="101600" dir="5400000" sy="-100000" algn="bl" rotWithShape="0"/>
          </a:effectLst>
          <a:scene3d>
            <a:camera prst="orthographicFront">
              <a:rot lat="529915" lon="2443276" rev="21459096"/>
            </a:camera>
            <a:lightRig rig="morning" dir="t"/>
          </a:scene3d>
          <a:sp3d extrusionH="82550" contourW="12700" prstMaterial="powder">
            <a:bevelT/>
            <a:bevelB/>
            <a:extrusionClr>
              <a:schemeClr val="bg2"/>
            </a:extrusionClr>
            <a:contourClr>
              <a:schemeClr val="tx2"/>
            </a:contourClr>
          </a:sp3d>
        </p:spPr>
      </p:pic>
      <p:sp>
        <p:nvSpPr>
          <p:cNvPr id="9" name="TextBox 8"/>
          <p:cNvSpPr txBox="1"/>
          <p:nvPr/>
        </p:nvSpPr>
        <p:spPr>
          <a:xfrm>
            <a:off x="50800" y="5943876"/>
            <a:ext cx="9093200" cy="769441"/>
          </a:xfrm>
          <a:prstGeom prst="rect">
            <a:avLst/>
          </a:prstGeom>
          <a:noFill/>
        </p:spPr>
        <p:txBody>
          <a:bodyPr wrap="square" rtlCol="0">
            <a:spAutoFit/>
          </a:bodyPr>
          <a:lstStyle/>
          <a:p>
            <a:pPr algn="just"/>
            <a:r>
              <a:rPr lang="en-US" sz="1400" b="1" i="1" spc="50" dirty="0" err="1"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Gintar</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ė Zorskaitė,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Vita Dūminytė,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doc.dr. Gražvydas Mykolas Paliulis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6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2011 m.</a:t>
            </a:r>
            <a:endParaRPr lang="en-US" sz="1600" b="1" i="1" spc="50" dirty="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endParaRPr>
          </a:p>
        </p:txBody>
      </p:sp>
      <p:pic>
        <p:nvPicPr>
          <p:cNvPr id="5" name="Picture 5"/>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47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077200" y="5552918"/>
            <a:ext cx="685799" cy="78191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1"/>
          <p:cNvSpPr>
            <a:spLocks noChangeArrowheads="1"/>
          </p:cNvSpPr>
          <p:nvPr/>
        </p:nvSpPr>
        <p:spPr bwMode="auto">
          <a:xfrm rot="10800000" flipV="1">
            <a:off x="131616" y="395598"/>
            <a:ext cx="8631383" cy="461665"/>
          </a:xfrm>
          <a:prstGeom prst="rect">
            <a:avLst/>
          </a:prstGeom>
          <a:gradFill>
            <a:gsLst>
              <a:gs pos="11000">
                <a:srgbClr val="A6B090"/>
              </a:gs>
              <a:gs pos="9000">
                <a:srgbClr val="99A285"/>
              </a:gs>
              <a:gs pos="0">
                <a:schemeClr val="accent1">
                  <a:shade val="30000"/>
                  <a:satMod val="115000"/>
                </a:schemeClr>
              </a:gs>
              <a:gs pos="23000">
                <a:schemeClr val="accent1">
                  <a:shade val="67500"/>
                  <a:satMod val="115000"/>
                </a:schemeClr>
              </a:gs>
              <a:gs pos="100000">
                <a:schemeClr val="accent1">
                  <a:shade val="100000"/>
                  <a:satMod val="115000"/>
                </a:schemeClr>
              </a:gs>
            </a:gsLst>
            <a:lin ang="5400000" scaled="0"/>
          </a:gradFill>
          <a:ln w="19050">
            <a:solidFill>
              <a:schemeClr val="bg2">
                <a:lumMod val="50000"/>
              </a:schemeClr>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How to motivate Lithuania’s citizens to choose electric cars?</a:t>
            </a:r>
            <a:r>
              <a:rPr kumimoji="0" lang="en-US" sz="2400" b="0" i="0" u="none" strike="noStrike" cap="none" normalizeH="0" baseline="0" dirty="0" smtClean="0">
                <a:ln>
                  <a:noFill/>
                </a:ln>
                <a:solidFill>
                  <a:schemeClr val="tx1"/>
                </a:solidFill>
                <a:effectLst/>
                <a:latin typeface="Arial" pitchFamily="34" charset="0"/>
                <a:cs typeface="Arial" pitchFamily="34" charset="0"/>
              </a:rPr>
              <a:t> </a:t>
            </a:r>
          </a:p>
        </p:txBody>
      </p:sp>
      <p:sp>
        <p:nvSpPr>
          <p:cNvPr id="4" name="Rectangle 2"/>
          <p:cNvSpPr>
            <a:spLocks noChangeArrowheads="1"/>
          </p:cNvSpPr>
          <p:nvPr/>
        </p:nvSpPr>
        <p:spPr bwMode="auto">
          <a:xfrm rot="10800000" flipV="1">
            <a:off x="381000" y="1295400"/>
            <a:ext cx="5825836"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lvl="0" indent="-285750" fontAlgn="base">
              <a:spcBef>
                <a:spcPct val="0"/>
              </a:spcBef>
              <a:spcAft>
                <a:spcPct val="0"/>
              </a:spcAft>
              <a:buFont typeface="Wingdings" pitchFamily="2" charset="2"/>
              <a:buChar char="Ø"/>
            </a:pPr>
            <a:r>
              <a:rPr lang="en-GB" sz="2400" dirty="0">
                <a:latin typeface="Arial" pitchFamily="34" charset="0"/>
                <a:ea typeface="Times New Roman" pitchFamily="18" charset="0"/>
                <a:cs typeface="Arial" pitchFamily="34" charset="0"/>
              </a:rPr>
              <a:t>free entrance into the pay </a:t>
            </a:r>
            <a:r>
              <a:rPr lang="en-GB" sz="2400" dirty="0" smtClean="0">
                <a:latin typeface="Arial" pitchFamily="34" charset="0"/>
                <a:ea typeface="Times New Roman" pitchFamily="18" charset="0"/>
                <a:cs typeface="Arial" pitchFamily="34" charset="0"/>
              </a:rPr>
              <a:t>zones;</a:t>
            </a:r>
          </a:p>
          <a:p>
            <a:pPr marL="285750" lvl="0" indent="-285750" fontAlgn="base">
              <a:spcBef>
                <a:spcPct val="0"/>
              </a:spcBef>
              <a:spcAft>
                <a:spcPct val="0"/>
              </a:spcAft>
              <a:buFont typeface="Wingdings" pitchFamily="2" charset="2"/>
              <a:buChar char="Ø"/>
            </a:pPr>
            <a:endParaRPr lang="en-GB" sz="2400" dirty="0" smtClean="0">
              <a:latin typeface="Arial" pitchFamily="34" charset="0"/>
              <a:ea typeface="Times New Roman" pitchFamily="18" charset="0"/>
              <a:cs typeface="Arial" pitchFamily="34" charset="0"/>
            </a:endParaRPr>
          </a:p>
          <a:p>
            <a:pPr marL="285750" lvl="0" indent="-285750" fontAlgn="base">
              <a:spcBef>
                <a:spcPct val="0"/>
              </a:spcBef>
              <a:spcAft>
                <a:spcPct val="0"/>
              </a:spcAft>
              <a:buFont typeface="Wingdings" pitchFamily="2" charset="2"/>
              <a:buChar char="Ø"/>
            </a:pPr>
            <a:r>
              <a:rPr kumimoji="0" lang="en-GB"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free parking for</a:t>
            </a:r>
            <a:r>
              <a:rPr kumimoji="0" lang="en-GB" sz="2400" b="0" i="0" u="none" strike="noStrike" cap="none" normalizeH="0" dirty="0" smtClean="0">
                <a:ln>
                  <a:noFill/>
                </a:ln>
                <a:solidFill>
                  <a:schemeClr val="tx1"/>
                </a:solidFill>
                <a:effectLst/>
                <a:latin typeface="Arial" pitchFamily="34" charset="0"/>
                <a:ea typeface="Times New Roman" pitchFamily="18" charset="0"/>
                <a:cs typeface="Arial" pitchFamily="34" charset="0"/>
              </a:rPr>
              <a:t> </a:t>
            </a:r>
            <a:r>
              <a:rPr kumimoji="0" lang="en-GB" sz="2400" b="0" i="0" u="none" strike="noStrike" cap="none" normalizeH="0" dirty="0" err="1" smtClean="0">
                <a:ln>
                  <a:noFill/>
                </a:ln>
                <a:solidFill>
                  <a:schemeClr val="tx1"/>
                </a:solidFill>
                <a:effectLst/>
                <a:latin typeface="Arial" pitchFamily="34" charset="0"/>
                <a:ea typeface="Times New Roman" pitchFamily="18" charset="0"/>
                <a:cs typeface="Arial" pitchFamily="34" charset="0"/>
              </a:rPr>
              <a:t>electris</a:t>
            </a:r>
            <a:r>
              <a:rPr kumimoji="0" lang="en-GB"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cars in the downtown area of the town;</a:t>
            </a:r>
          </a:p>
          <a:p>
            <a:pPr marL="285750" lvl="0" indent="-285750" fontAlgn="base">
              <a:spcBef>
                <a:spcPct val="0"/>
              </a:spcBef>
              <a:spcAft>
                <a:spcPct val="0"/>
              </a:spcAft>
              <a:buFont typeface="Wingdings" pitchFamily="2" charset="2"/>
              <a:buChar char="Ø"/>
            </a:pPr>
            <a:endParaRPr kumimoji="0" lang="en-GB"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285750" marR="0" lvl="0" indent="-28575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en-GB"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partial compensation for battery charging;</a:t>
            </a:r>
          </a:p>
          <a:p>
            <a:pPr marL="285750" marR="0" lvl="0" indent="-285750" algn="l" defTabSz="914400" rtl="0" eaLnBrk="1" fontAlgn="base" latinLnBrk="0" hangingPunct="1">
              <a:lnSpc>
                <a:spcPct val="100000"/>
              </a:lnSpc>
              <a:spcBef>
                <a:spcPct val="0"/>
              </a:spcBef>
              <a:spcAft>
                <a:spcPct val="0"/>
              </a:spcAft>
              <a:buClrTx/>
              <a:buSzTx/>
              <a:buFont typeface="Wingdings" pitchFamily="2" charset="2"/>
              <a:buChar char="Ø"/>
              <a:tabLst/>
            </a:pPr>
            <a:endParaRPr kumimoji="0" lang="en-GB"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285750" marR="0" lvl="0" indent="-28575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en-GB"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free registration of a car, no road charges.</a:t>
            </a:r>
          </a:p>
        </p:txBody>
      </p:sp>
    </p:spTree>
    <p:extLst>
      <p:ext uri="{BB962C8B-B14F-4D97-AF65-F5344CB8AC3E}">
        <p14:creationId xmlns:p14="http://schemas.microsoft.com/office/powerpoint/2010/main" val="4258460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duotone>
              <a:prstClr val="black"/>
              <a:schemeClr val="accent2">
                <a:tint val="45000"/>
                <a:satMod val="400000"/>
              </a:schemeClr>
            </a:duotone>
            <a:extLst>
              <a:ext uri="{BEBA8EAE-BF5A-486C-A8C5-ECC9F3942E4B}">
                <a14:imgProps xmlns:a14="http://schemas.microsoft.com/office/drawing/2010/main">
                  <a14:imgLayer r:embed="rId3">
                    <a14:imgEffect>
                      <a14:sharpenSoften amount="50000"/>
                    </a14:imgEffect>
                    <a14:imgEffect>
                      <a14:colorTemperature colorTemp="8800"/>
                    </a14:imgEffect>
                    <a14:imgEffect>
                      <a14:saturation sat="4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6040582" y="1143000"/>
            <a:ext cx="2971800" cy="2228850"/>
          </a:xfrm>
          <a:prstGeom prst="rect">
            <a:avLst/>
          </a:prstGeom>
          <a:ln w="76200" cap="rnd" cmpd="dbl">
            <a:solidFill>
              <a:schemeClr val="accent5">
                <a:lumMod val="50000"/>
              </a:schemeClr>
            </a:solidFill>
            <a:round/>
          </a:ln>
          <a:effectLst>
            <a:reflection blurRad="6350" stA="50000" endA="295" endPos="92000" dist="101600" dir="5400000" sy="-100000" algn="bl" rotWithShape="0"/>
          </a:effectLst>
          <a:scene3d>
            <a:camera prst="orthographicFront">
              <a:rot lat="529915" lon="2443276" rev="21459096"/>
            </a:camera>
            <a:lightRig rig="morning" dir="t"/>
          </a:scene3d>
          <a:sp3d extrusionH="82550" contourW="12700" prstMaterial="powder">
            <a:bevelT/>
            <a:bevelB/>
            <a:extrusionClr>
              <a:schemeClr val="bg2"/>
            </a:extrusionClr>
            <a:contourClr>
              <a:schemeClr val="tx2"/>
            </a:contourClr>
          </a:sp3d>
        </p:spPr>
      </p:pic>
      <p:sp>
        <p:nvSpPr>
          <p:cNvPr id="9" name="TextBox 8"/>
          <p:cNvSpPr txBox="1"/>
          <p:nvPr/>
        </p:nvSpPr>
        <p:spPr>
          <a:xfrm>
            <a:off x="50800" y="5943876"/>
            <a:ext cx="9093200" cy="769441"/>
          </a:xfrm>
          <a:prstGeom prst="rect">
            <a:avLst/>
          </a:prstGeom>
          <a:noFill/>
        </p:spPr>
        <p:txBody>
          <a:bodyPr wrap="square" rtlCol="0">
            <a:spAutoFit/>
          </a:bodyPr>
          <a:lstStyle/>
          <a:p>
            <a:pPr algn="just"/>
            <a:r>
              <a:rPr lang="en-US" sz="1400" b="1" i="1" spc="50" dirty="0" err="1"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Gintar</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ė Zorskaitė,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Vita Dūminytė, </a:t>
            </a:r>
          </a:p>
          <a:p>
            <a:pPr algn="just"/>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doc.dr. Gražvydas Mykolas Paliulis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lt-LT" sz="14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                   </a:t>
            </a:r>
            <a:r>
              <a:rPr lang="en-US" sz="1600" b="1" i="1" spc="50" dirty="0" smtClean="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rPr>
              <a:t>2011 m.</a:t>
            </a:r>
            <a:endParaRPr lang="en-US" sz="1600" b="1" i="1" spc="50" dirty="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mj-lt"/>
            </a:endParaRPr>
          </a:p>
        </p:txBody>
      </p:sp>
      <p:pic>
        <p:nvPicPr>
          <p:cNvPr id="5" name="Picture 5"/>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47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077200" y="5552918"/>
            <a:ext cx="685799" cy="78191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a:spLocks noChangeArrowheads="1"/>
          </p:cNvSpPr>
          <p:nvPr/>
        </p:nvSpPr>
        <p:spPr bwMode="auto">
          <a:xfrm>
            <a:off x="304800" y="468868"/>
            <a:ext cx="5659582"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269875" algn="just"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The town of Vilnius has been chosen for integration of electric cars in Lithuania. The town was analysed with the following regard:</a:t>
            </a:r>
            <a:endParaRPr kumimoji="0" lang="lt-LT"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269875" algn="just" defTabSz="914400" rtl="0" eaLnBrk="1" fontAlgn="base" latinLnBrk="0" hangingPunct="1">
              <a:lnSpc>
                <a:spcPct val="100000"/>
              </a:lnSpc>
              <a:spcBef>
                <a:spcPct val="0"/>
              </a:spcBef>
              <a:spcAft>
                <a:spcPct val="0"/>
              </a:spcAft>
              <a:buClrTx/>
              <a:buSzTx/>
              <a:buFontTx/>
              <a:buNone/>
              <a:tabLst/>
            </a:pPr>
            <a:endParaRPr kumimoji="0" lang="lt-LT" sz="2400" b="0" i="0" u="none" strike="noStrike" cap="none" normalizeH="0" baseline="0" dirty="0" smtClean="0">
              <a:ln>
                <a:noFill/>
              </a:ln>
              <a:solidFill>
                <a:schemeClr val="tx1"/>
              </a:solidFill>
              <a:effectLst/>
              <a:latin typeface="Arial" pitchFamily="34" charset="0"/>
              <a:cs typeface="Arial" pitchFamily="34" charset="0"/>
            </a:endParaRPr>
          </a:p>
          <a:p>
            <a:pPr marL="342900" marR="0" lvl="0" indent="-342900"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en-GB"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population density in residential areas;</a:t>
            </a:r>
            <a:endParaRPr kumimoji="0" lang="lt-LT"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342900" marR="0" lvl="0" indent="-342900" algn="just" defTabSz="914400" rtl="0" eaLnBrk="0" fontAlgn="base" latinLnBrk="0" hangingPunct="0">
              <a:lnSpc>
                <a:spcPct val="100000"/>
              </a:lnSpc>
              <a:spcBef>
                <a:spcPct val="0"/>
              </a:spcBef>
              <a:spcAft>
                <a:spcPct val="0"/>
              </a:spcAft>
              <a:buClrTx/>
              <a:buSzTx/>
              <a:buFont typeface="Wingdings" pitchFamily="2" charset="2"/>
              <a:buChar char="Ø"/>
              <a:tabLst/>
            </a:pPr>
            <a:endParaRPr kumimoji="0" lang="lt-LT" sz="2400" b="0" i="0" u="none" strike="noStrike" cap="none" normalizeH="0" baseline="0" dirty="0" smtClean="0">
              <a:ln>
                <a:noFill/>
              </a:ln>
              <a:solidFill>
                <a:schemeClr val="tx1"/>
              </a:solidFill>
              <a:effectLst/>
              <a:latin typeface="Arial" pitchFamily="34" charset="0"/>
              <a:cs typeface="Arial" pitchFamily="34" charset="0"/>
            </a:endParaRPr>
          </a:p>
          <a:p>
            <a:pPr marL="342900" marR="0" lvl="0" indent="-342900"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en-GB"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the number of jobs in the districts of the town;</a:t>
            </a:r>
            <a:endParaRPr kumimoji="0" lang="lt-LT"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342900" marR="0" lvl="0" indent="-342900" algn="just" defTabSz="914400" rtl="0" eaLnBrk="0" fontAlgn="base" latinLnBrk="0" hangingPunct="0">
              <a:lnSpc>
                <a:spcPct val="100000"/>
              </a:lnSpc>
              <a:spcBef>
                <a:spcPct val="0"/>
              </a:spcBef>
              <a:spcAft>
                <a:spcPct val="0"/>
              </a:spcAft>
              <a:buClrTx/>
              <a:buSzTx/>
              <a:buFont typeface="Wingdings" pitchFamily="2" charset="2"/>
              <a:buChar char="Ø"/>
              <a:tabLst/>
            </a:pPr>
            <a:endParaRPr kumimoji="0" lang="lt-LT" sz="2400" b="0" i="0" u="none" strike="noStrike" cap="none" normalizeH="0" baseline="0" dirty="0" smtClean="0">
              <a:ln>
                <a:noFill/>
              </a:ln>
              <a:solidFill>
                <a:schemeClr val="tx1"/>
              </a:solidFill>
              <a:effectLst/>
              <a:latin typeface="Arial" pitchFamily="34" charset="0"/>
              <a:cs typeface="Arial" pitchFamily="34" charset="0"/>
            </a:endParaRPr>
          </a:p>
          <a:p>
            <a:pPr marL="342900" marR="0" lvl="0" indent="-342900"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en-GB"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distribution of the large daily transport flows on the street network of the town.</a:t>
            </a:r>
            <a:endParaRPr kumimoji="0" lang="en-GB"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258460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E cars">
      <a:dk1>
        <a:srgbClr val="263108"/>
      </a:dk1>
      <a:lt1>
        <a:srgbClr val="FFC30B"/>
      </a:lt1>
      <a:dk2>
        <a:srgbClr val="263108"/>
      </a:dk2>
      <a:lt2>
        <a:srgbClr val="EBF6D0"/>
      </a:lt2>
      <a:accent1>
        <a:srgbClr val="EBF6D0"/>
      </a:accent1>
      <a:accent2>
        <a:srgbClr val="EBF6D0"/>
      </a:accent2>
      <a:accent3>
        <a:srgbClr val="D8EEA1"/>
      </a:accent3>
      <a:accent4>
        <a:srgbClr val="D8EEA1"/>
      </a:accent4>
      <a:accent5>
        <a:srgbClr val="C4E672"/>
      </a:accent5>
      <a:accent6>
        <a:srgbClr val="C4E672"/>
      </a:accent6>
      <a:hlink>
        <a:srgbClr val="72951A"/>
      </a:hlink>
      <a:folHlink>
        <a:srgbClr val="4C6311"/>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547</TotalTime>
  <Words>1252</Words>
  <Application>Microsoft Office PowerPoint</Application>
  <PresentationFormat>On-screen Show (4:3)</PresentationFormat>
  <Paragraphs>173</Paragraphs>
  <Slides>17</Slides>
  <Notes>0</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17</vt:i4>
      </vt:variant>
    </vt:vector>
  </HeadingPairs>
  <TitlesOfParts>
    <vt:vector size="20" baseType="lpstr">
      <vt:lpstr>Trek</vt:lpstr>
      <vt:lpstr>Unknown</vt:lpstr>
      <vt:lpstr>Picture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Windows User</cp:lastModifiedBy>
  <cp:revision>50</cp:revision>
  <dcterms:created xsi:type="dcterms:W3CDTF">2011-05-15T16:01:16Z</dcterms:created>
  <dcterms:modified xsi:type="dcterms:W3CDTF">2011-05-20T08:07:25Z</dcterms:modified>
</cp:coreProperties>
</file>